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Poppins Bold" charset="1" panose="00000800000000000000"/>
      <p:regular r:id="rId26"/>
    </p:embeddedFont>
    <p:embeddedFont>
      <p:font typeface="Asap" charset="1" panose="020F0504030202060203"/>
      <p:regular r:id="rId27"/>
    </p:embeddedFont>
    <p:embeddedFont>
      <p:font typeface="Asap Medium" charset="1" panose="020F0604030202060203"/>
      <p:regular r:id="rId28"/>
    </p:embeddedFont>
    <p:embeddedFont>
      <p:font typeface="Asap Semi-Bold" charset="1" panose="020F0704030202060203"/>
      <p:regular r:id="rId29"/>
    </p:embeddedFont>
    <p:embeddedFont>
      <p:font typeface="Asap Bold" charset="1" panose="020F0804030202060203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image36.jpeg" Type="http://schemas.openxmlformats.org/officeDocument/2006/relationships/image"/><Relationship Id="rId4" Target="../media/image37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png" Type="http://schemas.openxmlformats.org/officeDocument/2006/relationships/image"/><Relationship Id="rId4" Target="../media/image53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png" Type="http://schemas.openxmlformats.org/officeDocument/2006/relationships/image"/><Relationship Id="rId4" Target="../media/image56.png" Type="http://schemas.openxmlformats.org/officeDocument/2006/relationships/image"/><Relationship Id="rId5" Target="../media/image5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14" Target="../media/image23.png" Type="http://schemas.openxmlformats.org/officeDocument/2006/relationships/image"/><Relationship Id="rId15" Target="../media/image24.svg" Type="http://schemas.openxmlformats.org/officeDocument/2006/relationships/image"/><Relationship Id="rId16" Target="../media/image29.png" Type="http://schemas.openxmlformats.org/officeDocument/2006/relationships/image"/><Relationship Id="rId17" Target="../media/image30.svg" Type="http://schemas.openxmlformats.org/officeDocument/2006/relationships/image"/><Relationship Id="rId18" Target="../media/image31.png" Type="http://schemas.openxmlformats.org/officeDocument/2006/relationships/image"/><Relationship Id="rId19" Target="../media/image32.svg" Type="http://schemas.openxmlformats.org/officeDocument/2006/relationships/image"/><Relationship Id="rId2" Target="../media/image1.png" Type="http://schemas.openxmlformats.org/officeDocument/2006/relationships/image"/><Relationship Id="rId20" Target="../media/image33.png" Type="http://schemas.openxmlformats.org/officeDocument/2006/relationships/image"/><Relationship Id="rId21" Target="../media/image34.svg" Type="http://schemas.openxmlformats.org/officeDocument/2006/relationships/image"/><Relationship Id="rId22" Target="../media/image41.png" Type="http://schemas.openxmlformats.org/officeDocument/2006/relationships/image"/><Relationship Id="rId23" Target="../media/image42.svg" Type="http://schemas.openxmlformats.org/officeDocument/2006/relationships/image"/><Relationship Id="rId24" Target="../media/image43.png" Type="http://schemas.openxmlformats.org/officeDocument/2006/relationships/image"/><Relationship Id="rId25" Target="../media/image44.svg" Type="http://schemas.openxmlformats.org/officeDocument/2006/relationships/image"/><Relationship Id="rId26" Target="../media/image47.png" Type="http://schemas.openxmlformats.org/officeDocument/2006/relationships/image"/><Relationship Id="rId27" Target="../media/image48.svg" Type="http://schemas.openxmlformats.org/officeDocument/2006/relationships/image"/><Relationship Id="rId28" Target="../media/image52.png" Type="http://schemas.openxmlformats.org/officeDocument/2006/relationships/image"/><Relationship Id="rId29" Target="../media/image53.svg" Type="http://schemas.openxmlformats.org/officeDocument/2006/relationships/image"/><Relationship Id="rId3" Target="../media/image2.svg" Type="http://schemas.openxmlformats.org/officeDocument/2006/relationships/image"/><Relationship Id="rId30" Target="../media/image60.png" Type="http://schemas.openxmlformats.org/officeDocument/2006/relationships/image"/><Relationship Id="rId31" Target="../media/image61.svg" Type="http://schemas.openxmlformats.org/officeDocument/2006/relationships/image"/><Relationship Id="rId32" Target="../media/image17.png" Type="http://schemas.openxmlformats.org/officeDocument/2006/relationships/image"/><Relationship Id="rId33" Target="../media/image18.svg" Type="http://schemas.openxmlformats.org/officeDocument/2006/relationships/image"/><Relationship Id="rId34" Target="../media/image19.png" Type="http://schemas.openxmlformats.org/officeDocument/2006/relationships/image"/><Relationship Id="rId35" Target="../media/image20.svg" Type="http://schemas.openxmlformats.org/officeDocument/2006/relationships/image"/><Relationship Id="rId36" Target="../media/image21.png" Type="http://schemas.openxmlformats.org/officeDocument/2006/relationships/image"/><Relationship Id="rId37" Target="../media/image22.svg" Type="http://schemas.openxmlformats.org/officeDocument/2006/relationships/image"/><Relationship Id="rId38" Target="../media/image27.png" Type="http://schemas.openxmlformats.org/officeDocument/2006/relationships/image"/><Relationship Id="rId39" Target="../media/image28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8.png" Type="http://schemas.openxmlformats.org/officeDocument/2006/relationships/image"/><Relationship Id="rId7" Target="../media/image59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svg" Type="http://schemas.openxmlformats.org/officeDocument/2006/relationships/image"/><Relationship Id="rId4" Target="../media/image60.png" Type="http://schemas.openxmlformats.org/officeDocument/2006/relationships/image"/><Relationship Id="rId5" Target="../media/image6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jpe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2563" y="564818"/>
            <a:ext cx="11812126" cy="10523531"/>
          </a:xfrm>
          <a:custGeom>
            <a:avLst/>
            <a:gdLst/>
            <a:ahLst/>
            <a:cxnLst/>
            <a:rect r="r" b="b" t="t" l="l"/>
            <a:pathLst>
              <a:path h="10523531" w="11812126">
                <a:moveTo>
                  <a:pt x="0" y="0"/>
                </a:moveTo>
                <a:lnTo>
                  <a:pt x="11812126" y="0"/>
                </a:lnTo>
                <a:lnTo>
                  <a:pt x="11812126" y="10523531"/>
                </a:lnTo>
                <a:lnTo>
                  <a:pt x="0" y="10523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03500" y="3471166"/>
            <a:ext cx="13210375" cy="4151693"/>
            <a:chOff x="0" y="0"/>
            <a:chExt cx="3479276" cy="10934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79276" cy="1093450"/>
            </a:xfrm>
            <a:custGeom>
              <a:avLst/>
              <a:gdLst/>
              <a:ahLst/>
              <a:cxnLst/>
              <a:rect r="r" b="b" t="t" l="l"/>
              <a:pathLst>
                <a:path h="1093450" w="3479276">
                  <a:moveTo>
                    <a:pt x="16995" y="0"/>
                  </a:moveTo>
                  <a:lnTo>
                    <a:pt x="3462280" y="0"/>
                  </a:lnTo>
                  <a:cubicBezTo>
                    <a:pt x="3471666" y="0"/>
                    <a:pt x="3479276" y="7609"/>
                    <a:pt x="3479276" y="16995"/>
                  </a:cubicBezTo>
                  <a:lnTo>
                    <a:pt x="3479276" y="1076455"/>
                  </a:lnTo>
                  <a:cubicBezTo>
                    <a:pt x="3479276" y="1085841"/>
                    <a:pt x="3471666" y="1093450"/>
                    <a:pt x="3462280" y="1093450"/>
                  </a:cubicBezTo>
                  <a:lnTo>
                    <a:pt x="16995" y="1093450"/>
                  </a:lnTo>
                  <a:cubicBezTo>
                    <a:pt x="7609" y="1093450"/>
                    <a:pt x="0" y="1085841"/>
                    <a:pt x="0" y="1076455"/>
                  </a:cubicBezTo>
                  <a:lnTo>
                    <a:pt x="0" y="16995"/>
                  </a:lnTo>
                  <a:cubicBezTo>
                    <a:pt x="0" y="7609"/>
                    <a:pt x="7609" y="0"/>
                    <a:pt x="16995" y="0"/>
                  </a:cubicBezTo>
                  <a:close/>
                </a:path>
              </a:pathLst>
            </a:custGeom>
            <a:solidFill>
              <a:srgbClr val="01C892"/>
            </a:solidFill>
            <a:ln w="38100" cap="rnd">
              <a:solidFill>
                <a:srgbClr val="282828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3479276" cy="1102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4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115279" y="1362829"/>
            <a:ext cx="3310798" cy="1479686"/>
          </a:xfrm>
          <a:custGeom>
            <a:avLst/>
            <a:gdLst/>
            <a:ahLst/>
            <a:cxnLst/>
            <a:rect r="r" b="b" t="t" l="l"/>
            <a:pathLst>
              <a:path h="1479686" w="3310798">
                <a:moveTo>
                  <a:pt x="0" y="0"/>
                </a:moveTo>
                <a:lnTo>
                  <a:pt x="3310798" y="0"/>
                </a:lnTo>
                <a:lnTo>
                  <a:pt x="3310798" y="1479687"/>
                </a:lnTo>
                <a:lnTo>
                  <a:pt x="0" y="14796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03462" t="-115551" r="-39073" b="-549583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248939" y="8074791"/>
            <a:ext cx="2594368" cy="1853120"/>
          </a:xfrm>
          <a:custGeom>
            <a:avLst/>
            <a:gdLst/>
            <a:ahLst/>
            <a:cxnLst/>
            <a:rect r="r" b="b" t="t" l="l"/>
            <a:pathLst>
              <a:path h="1853120" w="2594368">
                <a:moveTo>
                  <a:pt x="0" y="0"/>
                </a:moveTo>
                <a:lnTo>
                  <a:pt x="2594368" y="0"/>
                </a:lnTo>
                <a:lnTo>
                  <a:pt x="2594368" y="1853120"/>
                </a:lnTo>
                <a:lnTo>
                  <a:pt x="0" y="18531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05972" t="-86431" r="-34543" b="-36974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517826" y="8247293"/>
            <a:ext cx="3628901" cy="1508115"/>
          </a:xfrm>
          <a:custGeom>
            <a:avLst/>
            <a:gdLst/>
            <a:ahLst/>
            <a:cxnLst/>
            <a:rect r="r" b="b" t="t" l="l"/>
            <a:pathLst>
              <a:path h="1508115" w="3628901">
                <a:moveTo>
                  <a:pt x="0" y="0"/>
                </a:moveTo>
                <a:lnTo>
                  <a:pt x="3628901" y="0"/>
                </a:lnTo>
                <a:lnTo>
                  <a:pt x="3628901" y="1508115"/>
                </a:lnTo>
                <a:lnTo>
                  <a:pt x="0" y="15081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6882" t="-149783" r="-179736" b="-485075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684434" y="3761579"/>
            <a:ext cx="10861689" cy="2742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0613"/>
              </a:lnSpc>
            </a:pPr>
            <a:r>
              <a:rPr lang="en-US" b="true" sz="8291">
                <a:solidFill>
                  <a:srgbClr val="282828"/>
                </a:solidFill>
                <a:latin typeface="Poppins Bold"/>
                <a:ea typeface="Poppins Bold"/>
                <a:cs typeface="Poppins Bold"/>
                <a:sym typeface="Poppins Bold"/>
              </a:rPr>
              <a:t>DESIGN INSPIRATION FOR SOCIAL MEDIA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90102" y="6714485"/>
            <a:ext cx="10656021" cy="427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92"/>
              </a:lnSpc>
            </a:pPr>
            <a:r>
              <a:rPr lang="en-US" sz="3048">
                <a:solidFill>
                  <a:srgbClr val="282828"/>
                </a:solidFill>
                <a:latin typeface="Asap"/>
                <a:ea typeface="Asap"/>
                <a:cs typeface="Asap"/>
                <a:sym typeface="Asap"/>
              </a:rPr>
              <a:t>Enhancing Engagement Through Visual Storytelling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932468" y="2366846"/>
            <a:ext cx="1646052" cy="1518134"/>
          </a:xfrm>
          <a:custGeom>
            <a:avLst/>
            <a:gdLst/>
            <a:ahLst/>
            <a:cxnLst/>
            <a:rect r="r" b="b" t="t" l="l"/>
            <a:pathLst>
              <a:path h="1518134" w="1646052">
                <a:moveTo>
                  <a:pt x="0" y="0"/>
                </a:moveTo>
                <a:lnTo>
                  <a:pt x="1646052" y="0"/>
                </a:lnTo>
                <a:lnTo>
                  <a:pt x="1646052" y="1518134"/>
                </a:lnTo>
                <a:lnTo>
                  <a:pt x="0" y="15181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310488" t="0" r="-312291" b="-571116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03500" y="3471166"/>
            <a:ext cx="13210375" cy="4151693"/>
            <a:chOff x="0" y="0"/>
            <a:chExt cx="3479276" cy="10934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79276" cy="1093450"/>
            </a:xfrm>
            <a:custGeom>
              <a:avLst/>
              <a:gdLst/>
              <a:ahLst/>
              <a:cxnLst/>
              <a:rect r="r" b="b" t="t" l="l"/>
              <a:pathLst>
                <a:path h="1093450" w="3479276">
                  <a:moveTo>
                    <a:pt x="16995" y="0"/>
                  </a:moveTo>
                  <a:lnTo>
                    <a:pt x="3462280" y="0"/>
                  </a:lnTo>
                  <a:cubicBezTo>
                    <a:pt x="3471666" y="0"/>
                    <a:pt x="3479276" y="7609"/>
                    <a:pt x="3479276" y="16995"/>
                  </a:cubicBezTo>
                  <a:lnTo>
                    <a:pt x="3479276" y="1076455"/>
                  </a:lnTo>
                  <a:cubicBezTo>
                    <a:pt x="3479276" y="1085841"/>
                    <a:pt x="3471666" y="1093450"/>
                    <a:pt x="3462280" y="1093450"/>
                  </a:cubicBezTo>
                  <a:lnTo>
                    <a:pt x="16995" y="1093450"/>
                  </a:lnTo>
                  <a:cubicBezTo>
                    <a:pt x="7609" y="1093450"/>
                    <a:pt x="0" y="1085841"/>
                    <a:pt x="0" y="1076455"/>
                  </a:cubicBezTo>
                  <a:lnTo>
                    <a:pt x="0" y="16995"/>
                  </a:lnTo>
                  <a:cubicBezTo>
                    <a:pt x="0" y="7609"/>
                    <a:pt x="7609" y="0"/>
                    <a:pt x="16995" y="0"/>
                  </a:cubicBezTo>
                  <a:close/>
                </a:path>
              </a:pathLst>
            </a:custGeom>
            <a:solidFill>
              <a:srgbClr val="01C892"/>
            </a:solidFill>
            <a:ln w="38100" cap="rnd">
              <a:solidFill>
                <a:srgbClr val="282828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3479276" cy="1102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4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94246" y="4333098"/>
            <a:ext cx="6965054" cy="2373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9047"/>
              </a:lnSpc>
            </a:pPr>
            <a:r>
              <a:rPr lang="en-US" b="true" sz="7800">
                <a:solidFill>
                  <a:srgbClr val="282828"/>
                </a:solidFill>
                <a:latin typeface="Poppins Bold"/>
                <a:ea typeface="Poppins Bold"/>
                <a:cs typeface="Poppins Bold"/>
                <a:sym typeface="Poppins Bold"/>
              </a:rPr>
              <a:t>AUDIENCE ENGAGEMENT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2777839" y="2299216"/>
            <a:ext cx="13493009" cy="1349300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CB65"/>
            </a:solidFill>
            <a:ln w="38100" cap="sq">
              <a:solidFill>
                <a:srgbClr val="282828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314590" y="835503"/>
            <a:ext cx="11264717" cy="10957497"/>
          </a:xfrm>
          <a:custGeom>
            <a:avLst/>
            <a:gdLst/>
            <a:ahLst/>
            <a:cxnLst/>
            <a:rect r="r" b="b" t="t" l="l"/>
            <a:pathLst>
              <a:path h="10957497" w="11264717">
                <a:moveTo>
                  <a:pt x="0" y="0"/>
                </a:moveTo>
                <a:lnTo>
                  <a:pt x="11264717" y="0"/>
                </a:lnTo>
                <a:lnTo>
                  <a:pt x="11264717" y="10957497"/>
                </a:lnTo>
                <a:lnTo>
                  <a:pt x="0" y="10957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647419" y="147083"/>
            <a:ext cx="4611881" cy="3171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990"/>
              </a:lnSpc>
            </a:pPr>
            <a:r>
              <a:rPr lang="en-US" b="true" sz="18742">
                <a:solidFill>
                  <a:srgbClr val="282828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89563" y="5818253"/>
            <a:ext cx="3488050" cy="348805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282828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4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37567" y="5866257"/>
            <a:ext cx="3392043" cy="339204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4976" t="0" r="-24976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7399975" y="3108457"/>
            <a:ext cx="3488050" cy="348805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282828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4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447978" y="3156460"/>
            <a:ext cx="3392043" cy="339204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000" t="0" r="-2500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3211323" y="5818253"/>
            <a:ext cx="3488050" cy="348805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282828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4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259327" y="5866257"/>
            <a:ext cx="3392043" cy="339204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25000" r="0" b="-2500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144522" y="4589783"/>
            <a:ext cx="4378132" cy="726434"/>
            <a:chOff x="0" y="0"/>
            <a:chExt cx="2449323" cy="406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449323" cy="406400"/>
            </a:xfrm>
            <a:custGeom>
              <a:avLst/>
              <a:gdLst/>
              <a:ahLst/>
              <a:cxnLst/>
              <a:rect r="r" b="b" t="t" l="l"/>
              <a:pathLst>
                <a:path h="406400" w="2449323">
                  <a:moveTo>
                    <a:pt x="2246123" y="0"/>
                  </a:moveTo>
                  <a:cubicBezTo>
                    <a:pt x="2358348" y="0"/>
                    <a:pt x="2449323" y="90976"/>
                    <a:pt x="2449323" y="203200"/>
                  </a:cubicBezTo>
                  <a:cubicBezTo>
                    <a:pt x="2449323" y="315424"/>
                    <a:pt x="2358348" y="406400"/>
                    <a:pt x="224612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ACB65"/>
            </a:solidFill>
            <a:ln w="38100" cap="sq">
              <a:solidFill>
                <a:srgbClr val="282828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"/>
              <a:ext cx="2449323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3"/>
                </a:lnSpc>
              </a:pPr>
              <a:r>
                <a:rPr lang="en-US" b="true" sz="2699">
                  <a:solidFill>
                    <a:srgbClr val="282828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Listening &amp; Responding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954934" y="6995864"/>
            <a:ext cx="4378132" cy="726434"/>
            <a:chOff x="0" y="0"/>
            <a:chExt cx="2449323" cy="406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449323" cy="406400"/>
            </a:xfrm>
            <a:custGeom>
              <a:avLst/>
              <a:gdLst/>
              <a:ahLst/>
              <a:cxnLst/>
              <a:rect r="r" b="b" t="t" l="l"/>
              <a:pathLst>
                <a:path h="406400" w="2449323">
                  <a:moveTo>
                    <a:pt x="2246123" y="0"/>
                  </a:moveTo>
                  <a:cubicBezTo>
                    <a:pt x="2358348" y="0"/>
                    <a:pt x="2449323" y="90976"/>
                    <a:pt x="2449323" y="203200"/>
                  </a:cubicBezTo>
                  <a:cubicBezTo>
                    <a:pt x="2449323" y="315424"/>
                    <a:pt x="2358348" y="406400"/>
                    <a:pt x="224612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282828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2449323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3"/>
                </a:lnSpc>
              </a:pPr>
              <a:r>
                <a:rPr lang="en-US" b="true" sz="2699">
                  <a:solidFill>
                    <a:srgbClr val="282828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Community Building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766282" y="4661982"/>
            <a:ext cx="4378132" cy="726434"/>
            <a:chOff x="0" y="0"/>
            <a:chExt cx="2449323" cy="4064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449323" cy="406400"/>
            </a:xfrm>
            <a:custGeom>
              <a:avLst/>
              <a:gdLst/>
              <a:ahLst/>
              <a:cxnLst/>
              <a:rect r="r" b="b" t="t" l="l"/>
              <a:pathLst>
                <a:path h="406400" w="2449323">
                  <a:moveTo>
                    <a:pt x="2246123" y="0"/>
                  </a:moveTo>
                  <a:cubicBezTo>
                    <a:pt x="2358348" y="0"/>
                    <a:pt x="2449323" y="90976"/>
                    <a:pt x="2449323" y="203200"/>
                  </a:cubicBezTo>
                  <a:cubicBezTo>
                    <a:pt x="2449323" y="315424"/>
                    <a:pt x="2358348" y="406400"/>
                    <a:pt x="224612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1C892"/>
            </a:solidFill>
            <a:ln w="38100" cap="sq">
              <a:solidFill>
                <a:srgbClr val="282828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"/>
              <a:ext cx="2449323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3"/>
                </a:lnSpc>
              </a:pPr>
              <a:r>
                <a:rPr lang="en-US" b="true" sz="2699">
                  <a:solidFill>
                    <a:srgbClr val="282828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User-Generated Content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885228" y="2615692"/>
            <a:ext cx="4723114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82828"/>
                </a:solidFill>
                <a:latin typeface="Asap"/>
                <a:ea typeface="Asap"/>
                <a:cs typeface="Asap"/>
                <a:sym typeface="Asap"/>
              </a:rPr>
              <a:t>Encourage active listening to audience feedback and respond promptly to comments, messages, and mentions to build rapport and trust through personalized interactions.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592855" y="2615692"/>
            <a:ext cx="4723114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82828"/>
                </a:solidFill>
                <a:latin typeface="Asap"/>
                <a:ea typeface="Asap"/>
                <a:cs typeface="Asap"/>
                <a:sym typeface="Asap"/>
              </a:rPr>
              <a:t>Promote engagement with contests, challenges, and campaigns using user-generated content to boost brand authenticity and create a sense of community among followers.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961170" y="7851775"/>
            <a:ext cx="4365660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82828"/>
                </a:solidFill>
                <a:latin typeface="Asap"/>
                <a:ea typeface="Asap"/>
                <a:cs typeface="Asap"/>
                <a:sym typeface="Asap"/>
              </a:rPr>
              <a:t>Benefits of fostering community among followers through discussions, Q&amp;A sessions, and virtual events for brand loyalty and advocacy.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69537" y="519669"/>
            <a:ext cx="17348927" cy="1437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79"/>
              </a:lnSpc>
              <a:spcBef>
                <a:spcPct val="0"/>
              </a:spcBef>
            </a:pPr>
            <a:r>
              <a:rPr lang="en-US" b="true" sz="8499">
                <a:solidFill>
                  <a:srgbClr val="282828"/>
                </a:solidFill>
                <a:latin typeface="Poppins Bold"/>
                <a:ea typeface="Poppins Bold"/>
                <a:cs typeface="Poppins Bold"/>
                <a:sym typeface="Poppins Bold"/>
              </a:rPr>
              <a:t>AUDIENCE ENGAGEMENT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98591" y="3202771"/>
            <a:ext cx="20285182" cy="3086100"/>
            <a:chOff x="0" y="0"/>
            <a:chExt cx="5342599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42599" cy="812800"/>
            </a:xfrm>
            <a:custGeom>
              <a:avLst/>
              <a:gdLst/>
              <a:ahLst/>
              <a:cxnLst/>
              <a:rect r="r" b="b" t="t" l="l"/>
              <a:pathLst>
                <a:path h="812800" w="5342599">
                  <a:moveTo>
                    <a:pt x="0" y="0"/>
                  </a:moveTo>
                  <a:lnTo>
                    <a:pt x="5342599" y="0"/>
                  </a:lnTo>
                  <a:lnTo>
                    <a:pt x="5342599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8282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5342599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6243845"/>
            <a:chOff x="0" y="0"/>
            <a:chExt cx="24384000" cy="8325126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37034" r="0" b="11752"/>
            <a:stretch>
              <a:fillRect/>
            </a:stretch>
          </p:blipFill>
          <p:spPr>
            <a:xfrm flipH="false" flipV="false">
              <a:off x="0" y="0"/>
              <a:ext cx="24384000" cy="8325126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0">
            <a:off x="679446" y="5600646"/>
            <a:ext cx="4725888" cy="5013419"/>
          </a:xfrm>
          <a:custGeom>
            <a:avLst/>
            <a:gdLst/>
            <a:ahLst/>
            <a:cxnLst/>
            <a:rect r="r" b="b" t="t" l="l"/>
            <a:pathLst>
              <a:path h="5013419" w="4725888">
                <a:moveTo>
                  <a:pt x="0" y="0"/>
                </a:moveTo>
                <a:lnTo>
                  <a:pt x="4725888" y="0"/>
                </a:lnTo>
                <a:lnTo>
                  <a:pt x="4725888" y="5013419"/>
                </a:lnTo>
                <a:lnTo>
                  <a:pt x="0" y="50134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103450" b="-10804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953759" y="6706493"/>
            <a:ext cx="11480951" cy="2951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856"/>
              </a:lnSpc>
            </a:pPr>
            <a:r>
              <a:rPr lang="en-US" b="true" sz="4790">
                <a:solidFill>
                  <a:srgbClr val="282828"/>
                </a:solidFill>
                <a:latin typeface="Poppins Bold"/>
                <a:ea typeface="Poppins Bold"/>
                <a:cs typeface="Poppins Bold"/>
                <a:sym typeface="Poppins Bold"/>
              </a:rPr>
              <a:t>LOREM IPSUM DOLOR SIT AMET, CONSECTETUR ADIPISCING ELIT, SED DO EIUSMOD TEMPOR INCIDIDUNT.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6338" y="764578"/>
            <a:ext cx="7640599" cy="11146762"/>
          </a:xfrm>
          <a:custGeom>
            <a:avLst/>
            <a:gdLst/>
            <a:ahLst/>
            <a:cxnLst/>
            <a:rect r="r" b="b" t="t" l="l"/>
            <a:pathLst>
              <a:path h="11146762" w="7640599">
                <a:moveTo>
                  <a:pt x="0" y="0"/>
                </a:moveTo>
                <a:lnTo>
                  <a:pt x="7640599" y="0"/>
                </a:lnTo>
                <a:lnTo>
                  <a:pt x="7640599" y="11146762"/>
                </a:lnTo>
                <a:lnTo>
                  <a:pt x="0" y="111467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849186" y="2220813"/>
            <a:ext cx="8410114" cy="2818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0879"/>
              </a:lnSpc>
              <a:spcBef>
                <a:spcPct val="0"/>
              </a:spcBef>
            </a:pPr>
            <a:r>
              <a:rPr lang="en-US" b="true" sz="8499">
                <a:solidFill>
                  <a:srgbClr val="282828"/>
                </a:solidFill>
                <a:latin typeface="Poppins Bold"/>
                <a:ea typeface="Poppins Bold"/>
                <a:cs typeface="Poppins Bold"/>
                <a:sym typeface="Poppins Bold"/>
              </a:rPr>
              <a:t>PERFORMANCE ANALYSIS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079512" y="5241218"/>
            <a:ext cx="7179788" cy="2402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864"/>
              </a:lnSpc>
            </a:pPr>
            <a:r>
              <a:rPr lang="en-US" sz="2300">
                <a:solidFill>
                  <a:srgbClr val="282828"/>
                </a:solidFill>
                <a:latin typeface="Asap"/>
                <a:ea typeface="Asap"/>
                <a:cs typeface="Asap"/>
                <a:sym typeface="Asap"/>
              </a:rPr>
              <a:t>The slide stresses tracking and analyzing social media metrics, including reach, engagement, click-through rates, and conversion rates. Using analytics tools is crucial to optimize content strategy by understanding audience behavior and campaign effectiveness.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17415" y="3467689"/>
            <a:ext cx="13210375" cy="4151693"/>
            <a:chOff x="0" y="0"/>
            <a:chExt cx="3479276" cy="10934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79276" cy="1093450"/>
            </a:xfrm>
            <a:custGeom>
              <a:avLst/>
              <a:gdLst/>
              <a:ahLst/>
              <a:cxnLst/>
              <a:rect r="r" b="b" t="t" l="l"/>
              <a:pathLst>
                <a:path h="1093450" w="3479276">
                  <a:moveTo>
                    <a:pt x="16995" y="0"/>
                  </a:moveTo>
                  <a:lnTo>
                    <a:pt x="3462280" y="0"/>
                  </a:lnTo>
                  <a:cubicBezTo>
                    <a:pt x="3471666" y="0"/>
                    <a:pt x="3479276" y="7609"/>
                    <a:pt x="3479276" y="16995"/>
                  </a:cubicBezTo>
                  <a:lnTo>
                    <a:pt x="3479276" y="1076455"/>
                  </a:lnTo>
                  <a:cubicBezTo>
                    <a:pt x="3479276" y="1085841"/>
                    <a:pt x="3471666" y="1093450"/>
                    <a:pt x="3462280" y="1093450"/>
                  </a:cubicBezTo>
                  <a:lnTo>
                    <a:pt x="16995" y="1093450"/>
                  </a:lnTo>
                  <a:cubicBezTo>
                    <a:pt x="7609" y="1093450"/>
                    <a:pt x="0" y="1085841"/>
                    <a:pt x="0" y="1076455"/>
                  </a:cubicBezTo>
                  <a:lnTo>
                    <a:pt x="0" y="16995"/>
                  </a:lnTo>
                  <a:cubicBezTo>
                    <a:pt x="0" y="7609"/>
                    <a:pt x="7609" y="0"/>
                    <a:pt x="16995" y="0"/>
                  </a:cubicBezTo>
                  <a:close/>
                </a:path>
              </a:pathLst>
            </a:custGeom>
            <a:solidFill>
              <a:srgbClr val="01C892"/>
            </a:solidFill>
            <a:ln w="38100" cap="rnd">
              <a:solidFill>
                <a:srgbClr val="282828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3479276" cy="1102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4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4333098"/>
            <a:ext cx="7943779" cy="2373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47"/>
              </a:lnSpc>
            </a:pPr>
            <a:r>
              <a:rPr lang="en-US" b="true" sz="7800">
                <a:solidFill>
                  <a:srgbClr val="282828"/>
                </a:solidFill>
                <a:latin typeface="Poppins Bold"/>
                <a:ea typeface="Poppins Bold"/>
                <a:cs typeface="Poppins Bold"/>
                <a:sym typeface="Poppins Bold"/>
              </a:rPr>
              <a:t>PERFORMANCE METRICS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8171873" y="2299216"/>
            <a:ext cx="13493009" cy="1349300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CB65"/>
            </a:solidFill>
            <a:ln w="38100" cap="sq">
              <a:solidFill>
                <a:srgbClr val="282828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124144" y="1494874"/>
            <a:ext cx="12661504" cy="10727747"/>
          </a:xfrm>
          <a:custGeom>
            <a:avLst/>
            <a:gdLst/>
            <a:ahLst/>
            <a:cxnLst/>
            <a:rect r="r" b="b" t="t" l="l"/>
            <a:pathLst>
              <a:path h="10727747" w="12661504">
                <a:moveTo>
                  <a:pt x="0" y="0"/>
                </a:moveTo>
                <a:lnTo>
                  <a:pt x="12661504" y="0"/>
                </a:lnTo>
                <a:lnTo>
                  <a:pt x="12661504" y="10727747"/>
                </a:lnTo>
                <a:lnTo>
                  <a:pt x="0" y="10727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53171" y="147083"/>
            <a:ext cx="4611881" cy="3171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990"/>
              </a:lnSpc>
            </a:pPr>
            <a:r>
              <a:rPr lang="en-US" b="true" sz="18742">
                <a:solidFill>
                  <a:srgbClr val="282828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17243" y="938255"/>
            <a:ext cx="3755636" cy="375563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282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086565" y="607578"/>
            <a:ext cx="4416991" cy="4416991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3046925" y="5942130"/>
            <a:ext cx="3755636" cy="375563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282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455411" y="6350616"/>
            <a:ext cx="2938665" cy="293866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</a:p>
          </p:txBody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716248" y="5611453"/>
            <a:ext cx="4416991" cy="4416991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9239250" y="7676022"/>
            <a:ext cx="4378132" cy="726434"/>
            <a:chOff x="0" y="0"/>
            <a:chExt cx="2449323" cy="406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449323" cy="406400"/>
            </a:xfrm>
            <a:custGeom>
              <a:avLst/>
              <a:gdLst/>
              <a:ahLst/>
              <a:cxnLst/>
              <a:rect r="r" b="b" t="t" l="l"/>
              <a:pathLst>
                <a:path h="406400" w="2449323">
                  <a:moveTo>
                    <a:pt x="2246123" y="0"/>
                  </a:moveTo>
                  <a:cubicBezTo>
                    <a:pt x="2358348" y="0"/>
                    <a:pt x="2449323" y="90976"/>
                    <a:pt x="2449323" y="203200"/>
                  </a:cubicBezTo>
                  <a:cubicBezTo>
                    <a:pt x="2449323" y="315424"/>
                    <a:pt x="2358348" y="406400"/>
                    <a:pt x="224612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ACB65"/>
            </a:solidFill>
            <a:ln w="38100" cap="sq">
              <a:solidFill>
                <a:srgbClr val="282828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2449323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3"/>
                </a:lnSpc>
              </a:pPr>
              <a:r>
                <a:rPr lang="en-US" b="true" sz="2699">
                  <a:solidFill>
                    <a:srgbClr val="282828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Lorem ipsum dolor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825728" y="1346741"/>
            <a:ext cx="2938665" cy="293866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574488" y="2452856"/>
            <a:ext cx="4378132" cy="726434"/>
            <a:chOff x="0" y="0"/>
            <a:chExt cx="2449323" cy="4064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449323" cy="406400"/>
            </a:xfrm>
            <a:custGeom>
              <a:avLst/>
              <a:gdLst/>
              <a:ahLst/>
              <a:cxnLst/>
              <a:rect r="r" b="b" t="t" l="l"/>
              <a:pathLst>
                <a:path h="406400" w="2449323">
                  <a:moveTo>
                    <a:pt x="2246123" y="0"/>
                  </a:moveTo>
                  <a:cubicBezTo>
                    <a:pt x="2358348" y="0"/>
                    <a:pt x="2449323" y="90976"/>
                    <a:pt x="2449323" y="203200"/>
                  </a:cubicBezTo>
                  <a:cubicBezTo>
                    <a:pt x="2449323" y="315424"/>
                    <a:pt x="2358348" y="406400"/>
                    <a:pt x="224612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1C892"/>
            </a:solidFill>
            <a:ln w="38100" cap="sq">
              <a:solidFill>
                <a:srgbClr val="282828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"/>
              <a:ext cx="2449323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3"/>
                </a:lnSpc>
              </a:pPr>
              <a:r>
                <a:rPr lang="en-US" b="true" sz="2699">
                  <a:solidFill>
                    <a:srgbClr val="282828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Lorem ipsum dolor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99519" y="885825"/>
            <a:ext cx="6132149" cy="2818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79"/>
              </a:lnSpc>
            </a:pPr>
            <a:r>
              <a:rPr lang="en-US" sz="8499" b="true">
                <a:solidFill>
                  <a:srgbClr val="282828"/>
                </a:solidFill>
                <a:latin typeface="Poppins Bold"/>
                <a:ea typeface="Poppins Bold"/>
                <a:cs typeface="Poppins Bold"/>
                <a:sym typeface="Poppins Bold"/>
              </a:rPr>
              <a:t>MARKET</a:t>
            </a:r>
          </a:p>
          <a:p>
            <a:pPr algn="l" marL="0" indent="0" lvl="0">
              <a:lnSpc>
                <a:spcPts val="10879"/>
              </a:lnSpc>
              <a:spcBef>
                <a:spcPct val="0"/>
              </a:spcBef>
            </a:pPr>
            <a:r>
              <a:rPr lang="en-US" b="true" sz="8499">
                <a:solidFill>
                  <a:srgbClr val="282828"/>
                </a:solidFill>
                <a:latin typeface="Poppins Bold"/>
                <a:ea typeface="Poppins Bold"/>
                <a:cs typeface="Poppins Bold"/>
                <a:sym typeface="Poppins Bold"/>
              </a:rPr>
              <a:t>ANALYSIS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42318" y="6638455"/>
            <a:ext cx="5582708" cy="2176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73"/>
              </a:lnSpc>
            </a:pPr>
            <a:r>
              <a:rPr lang="en-US" sz="2300">
                <a:solidFill>
                  <a:srgbClr val="282828"/>
                </a:solidFill>
                <a:latin typeface="Asap"/>
                <a:ea typeface="Asap"/>
                <a:cs typeface="Asap"/>
                <a:sym typeface="Asap"/>
              </a:rPr>
              <a:t>This slide presents key findings from a market analysis, highlighting market share and growth trends. It provides valuable insights into the competitive landscape and opportunities for growth.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42318" y="5232286"/>
            <a:ext cx="6434418" cy="1080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17"/>
              </a:lnSpc>
            </a:pPr>
            <a:r>
              <a:rPr lang="en-US" b="true" sz="2998">
                <a:solidFill>
                  <a:srgbClr val="282828"/>
                </a:solidFill>
                <a:latin typeface="Asap Bold"/>
                <a:ea typeface="Asap Bold"/>
                <a:cs typeface="Asap Bold"/>
                <a:sym typeface="Asap Bold"/>
              </a:rPr>
              <a:t>Lorem ipsum dolor sit amet, consectetur adipiscing elit.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121881" y="1382070"/>
            <a:ext cx="1367771" cy="772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19"/>
              </a:lnSpc>
              <a:spcBef>
                <a:spcPct val="0"/>
              </a:spcBef>
            </a:pPr>
            <a:r>
              <a:rPr lang="en-US" b="true" sz="4546" strike="noStrike" u="none">
                <a:solidFill>
                  <a:srgbClr val="282828"/>
                </a:solidFill>
                <a:latin typeface="Poppins Bold"/>
                <a:ea typeface="Poppins Bold"/>
                <a:cs typeface="Poppins Bold"/>
                <a:sym typeface="Poppins Bold"/>
              </a:rPr>
              <a:t>70%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744430" y="6605236"/>
            <a:ext cx="1367771" cy="772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19"/>
              </a:lnSpc>
              <a:spcBef>
                <a:spcPct val="0"/>
              </a:spcBef>
            </a:pPr>
            <a:r>
              <a:rPr lang="en-US" b="true" sz="4546">
                <a:solidFill>
                  <a:srgbClr val="282828"/>
                </a:solidFill>
                <a:latin typeface="Poppins Bold"/>
                <a:ea typeface="Poppins Bold"/>
                <a:cs typeface="Poppins Bold"/>
                <a:sym typeface="Poppins Bold"/>
              </a:rPr>
              <a:t>88</a:t>
            </a:r>
            <a:r>
              <a:rPr lang="en-US" b="true" sz="4546" strike="noStrike" u="none">
                <a:solidFill>
                  <a:srgbClr val="282828"/>
                </a:solidFill>
                <a:latin typeface="Poppins Bold"/>
                <a:ea typeface="Poppins Bold"/>
                <a:cs typeface="Poppins Bold"/>
                <a:sym typeface="Poppins Bold"/>
              </a:rPr>
              <a:t>%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3763554" y="2816073"/>
            <a:ext cx="5106780" cy="3088779"/>
          </a:xfrm>
          <a:custGeom>
            <a:avLst/>
            <a:gdLst/>
            <a:ahLst/>
            <a:cxnLst/>
            <a:rect r="r" b="b" t="t" l="l"/>
            <a:pathLst>
              <a:path h="3088779" w="5106780">
                <a:moveTo>
                  <a:pt x="0" y="0"/>
                </a:moveTo>
                <a:lnTo>
                  <a:pt x="5106781" y="0"/>
                </a:lnTo>
                <a:lnTo>
                  <a:pt x="5106781" y="3088780"/>
                </a:lnTo>
                <a:lnTo>
                  <a:pt x="0" y="30887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9838" t="0" r="-102101" b="-227696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20261" y="1028700"/>
            <a:ext cx="6332357" cy="12711971"/>
          </a:xfrm>
          <a:custGeom>
            <a:avLst/>
            <a:gdLst/>
            <a:ahLst/>
            <a:cxnLst/>
            <a:rect r="r" b="b" t="t" l="l"/>
            <a:pathLst>
              <a:path h="12711971" w="6332357">
                <a:moveTo>
                  <a:pt x="0" y="0"/>
                </a:moveTo>
                <a:lnTo>
                  <a:pt x="6332357" y="0"/>
                </a:lnTo>
                <a:lnTo>
                  <a:pt x="6332357" y="12711971"/>
                </a:lnTo>
                <a:lnTo>
                  <a:pt x="0" y="127119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3250875" y="3194876"/>
            <a:ext cx="6788039" cy="774622"/>
          </a:xfrm>
          <a:prstGeom prst="line">
            <a:avLst/>
          </a:prstGeom>
          <a:ln cap="flat" w="38100">
            <a:solidFill>
              <a:srgbClr val="28282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9883989" y="2802198"/>
            <a:ext cx="799522" cy="79952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CB65"/>
            </a:solidFill>
            <a:ln w="38100" cap="sq">
              <a:solidFill>
                <a:srgbClr val="282828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9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883989" y="5143500"/>
            <a:ext cx="799522" cy="79952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282828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9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883989" y="7508465"/>
            <a:ext cx="799522" cy="79952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C892"/>
            </a:solidFill>
            <a:ln w="38100" cap="sq">
              <a:solidFill>
                <a:srgbClr val="282828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93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3" id="13"/>
          <p:cNvSpPr/>
          <p:nvPr/>
        </p:nvSpPr>
        <p:spPr>
          <a:xfrm>
            <a:off x="4771775" y="5543261"/>
            <a:ext cx="5112215" cy="0"/>
          </a:xfrm>
          <a:prstGeom prst="line">
            <a:avLst/>
          </a:prstGeom>
          <a:ln cap="flat" w="38100">
            <a:solidFill>
              <a:srgbClr val="28282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V="true">
            <a:off x="5086439" y="7927276"/>
            <a:ext cx="4797550" cy="1901344"/>
          </a:xfrm>
          <a:prstGeom prst="line">
            <a:avLst/>
          </a:prstGeom>
          <a:ln cap="flat" w="38100">
            <a:solidFill>
              <a:srgbClr val="28282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9459675" y="676741"/>
            <a:ext cx="8454283" cy="1437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79"/>
              </a:lnSpc>
              <a:spcBef>
                <a:spcPct val="0"/>
              </a:spcBef>
            </a:pPr>
            <a:r>
              <a:rPr lang="en-US" b="true" sz="8499">
                <a:solidFill>
                  <a:srgbClr val="282828"/>
                </a:solidFill>
                <a:latin typeface="Poppins Bold"/>
                <a:ea typeface="Poppins Bold"/>
                <a:cs typeface="Poppins Bold"/>
                <a:sym typeface="Poppins Bold"/>
              </a:rPr>
              <a:t>PAGE PREVIEW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116638" y="2964943"/>
            <a:ext cx="3408313" cy="412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93"/>
              </a:lnSpc>
              <a:spcBef>
                <a:spcPct val="0"/>
              </a:spcBef>
            </a:pPr>
            <a:r>
              <a:rPr lang="en-US" b="true" sz="2699" strike="noStrike" u="none">
                <a:solidFill>
                  <a:srgbClr val="282828"/>
                </a:solidFill>
                <a:latin typeface="Asap Bold"/>
                <a:ea typeface="Asap Bold"/>
                <a:cs typeface="Asap Bold"/>
                <a:sym typeface="Asap Bold"/>
              </a:rPr>
              <a:t>Clear and Professional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101456" y="5332377"/>
            <a:ext cx="4070003" cy="412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93"/>
              </a:lnSpc>
              <a:spcBef>
                <a:spcPct val="0"/>
              </a:spcBef>
            </a:pPr>
            <a:r>
              <a:rPr lang="en-US" b="true" sz="2699">
                <a:solidFill>
                  <a:srgbClr val="282828"/>
                </a:solidFill>
                <a:latin typeface="Asap Bold"/>
                <a:ea typeface="Asap Bold"/>
                <a:cs typeface="Asap Bold"/>
                <a:sym typeface="Asap Bold"/>
              </a:rPr>
              <a:t>Eye-Catching and Relevant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116638" y="7671210"/>
            <a:ext cx="4407024" cy="412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93"/>
              </a:lnSpc>
              <a:spcBef>
                <a:spcPct val="0"/>
              </a:spcBef>
            </a:pPr>
            <a:r>
              <a:rPr lang="en-US" b="true" sz="2699">
                <a:solidFill>
                  <a:srgbClr val="282828"/>
                </a:solidFill>
                <a:latin typeface="Asap Bold"/>
                <a:ea typeface="Asap Bold"/>
                <a:cs typeface="Asap Bold"/>
                <a:sym typeface="Asap Bold"/>
              </a:rPr>
              <a:t>Consistency Across Platforms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101456" y="3544570"/>
            <a:ext cx="6294220" cy="119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20"/>
              </a:lnSpc>
            </a:pPr>
            <a:r>
              <a:rPr lang="en-US" sz="2300" strike="noStrike" u="none">
                <a:solidFill>
                  <a:srgbClr val="282828"/>
                </a:solidFill>
                <a:latin typeface="Asap"/>
                <a:ea typeface="Asap"/>
                <a:cs typeface="Asap"/>
                <a:sym typeface="Asap"/>
              </a:rPr>
              <a:t>Select an authentic, high-resolution photo that reflects your personality professionally. Avoid over-edited or filtered images for credibility.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101456" y="5912005"/>
            <a:ext cx="6166017" cy="119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20"/>
              </a:lnSpc>
            </a:pPr>
            <a:r>
              <a:rPr lang="en-US" sz="2300">
                <a:solidFill>
                  <a:srgbClr val="282828"/>
                </a:solidFill>
                <a:latin typeface="Asap"/>
                <a:ea typeface="Asap"/>
                <a:cs typeface="Asap"/>
                <a:sym typeface="Asap"/>
              </a:rPr>
              <a:t>Select a captivating photo aligned with your brand or style, like a headshot against a clean background to keep the focus on you.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101456" y="8250837"/>
            <a:ext cx="6294220" cy="119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20"/>
              </a:lnSpc>
            </a:pPr>
            <a:r>
              <a:rPr lang="en-US" sz="2300">
                <a:solidFill>
                  <a:srgbClr val="282828"/>
                </a:solidFill>
                <a:latin typeface="Asap"/>
                <a:ea typeface="Asap"/>
                <a:cs typeface="Asap"/>
                <a:sym typeface="Asap"/>
              </a:rPr>
              <a:t>Maintain consistent profile photos on social media to enhance brand recognition and aid follower identification.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494123" y="1907349"/>
            <a:ext cx="9160591" cy="7866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2752079"/>
            <a:ext cx="3078814" cy="726434"/>
            <a:chOff x="0" y="0"/>
            <a:chExt cx="1722427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22427" cy="406400"/>
            </a:xfrm>
            <a:custGeom>
              <a:avLst/>
              <a:gdLst/>
              <a:ahLst/>
              <a:cxnLst/>
              <a:rect r="r" b="b" t="t" l="l"/>
              <a:pathLst>
                <a:path h="406400" w="1722427">
                  <a:moveTo>
                    <a:pt x="1519227" y="0"/>
                  </a:moveTo>
                  <a:cubicBezTo>
                    <a:pt x="1631451" y="0"/>
                    <a:pt x="1722427" y="90976"/>
                    <a:pt x="1722427" y="203200"/>
                  </a:cubicBezTo>
                  <a:cubicBezTo>
                    <a:pt x="1722427" y="315424"/>
                    <a:pt x="1631451" y="406400"/>
                    <a:pt x="151922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ACB65"/>
            </a:solidFill>
            <a:ln w="38100" cap="sq">
              <a:solidFill>
                <a:srgbClr val="282828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1722427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3"/>
                </a:lnSpc>
              </a:pPr>
              <a:r>
                <a:rPr lang="en-US" b="true" sz="2699">
                  <a:solidFill>
                    <a:srgbClr val="282828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Youtube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7086919"/>
            <a:ext cx="3078814" cy="726434"/>
            <a:chOff x="0" y="0"/>
            <a:chExt cx="1722427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22427" cy="406400"/>
            </a:xfrm>
            <a:custGeom>
              <a:avLst/>
              <a:gdLst/>
              <a:ahLst/>
              <a:cxnLst/>
              <a:rect r="r" b="b" t="t" l="l"/>
              <a:pathLst>
                <a:path h="406400" w="1722427">
                  <a:moveTo>
                    <a:pt x="1519227" y="0"/>
                  </a:moveTo>
                  <a:cubicBezTo>
                    <a:pt x="1631451" y="0"/>
                    <a:pt x="1722427" y="90976"/>
                    <a:pt x="1722427" y="203200"/>
                  </a:cubicBezTo>
                  <a:cubicBezTo>
                    <a:pt x="1722427" y="315424"/>
                    <a:pt x="1631451" y="406400"/>
                    <a:pt x="151922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DBDBD"/>
            </a:solidFill>
            <a:ln w="38100" cap="sq">
              <a:solidFill>
                <a:srgbClr val="282828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1722427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3"/>
                </a:lnSpc>
              </a:pPr>
              <a:r>
                <a:rPr lang="en-US" b="true" sz="2699">
                  <a:solidFill>
                    <a:srgbClr val="282828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Facebook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4197026"/>
            <a:ext cx="3078814" cy="726434"/>
            <a:chOff x="0" y="0"/>
            <a:chExt cx="1722427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22427" cy="406400"/>
            </a:xfrm>
            <a:custGeom>
              <a:avLst/>
              <a:gdLst/>
              <a:ahLst/>
              <a:cxnLst/>
              <a:rect r="r" b="b" t="t" l="l"/>
              <a:pathLst>
                <a:path h="406400" w="1722427">
                  <a:moveTo>
                    <a:pt x="1519227" y="0"/>
                  </a:moveTo>
                  <a:cubicBezTo>
                    <a:pt x="1631451" y="0"/>
                    <a:pt x="1722427" y="90976"/>
                    <a:pt x="1722427" y="203200"/>
                  </a:cubicBezTo>
                  <a:cubicBezTo>
                    <a:pt x="1722427" y="315424"/>
                    <a:pt x="1631451" y="406400"/>
                    <a:pt x="151922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1C892"/>
            </a:solidFill>
            <a:ln w="38100" cap="sq">
              <a:solidFill>
                <a:srgbClr val="282828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1722427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3"/>
                </a:lnSpc>
              </a:pPr>
              <a:r>
                <a:rPr lang="en-US" b="true" sz="2699">
                  <a:solidFill>
                    <a:srgbClr val="282828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LinkedIn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8531866"/>
            <a:ext cx="3078814" cy="726434"/>
            <a:chOff x="0" y="0"/>
            <a:chExt cx="1722427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22427" cy="406400"/>
            </a:xfrm>
            <a:custGeom>
              <a:avLst/>
              <a:gdLst/>
              <a:ahLst/>
              <a:cxnLst/>
              <a:rect r="r" b="b" t="t" l="l"/>
              <a:pathLst>
                <a:path h="406400" w="1722427">
                  <a:moveTo>
                    <a:pt x="1519227" y="0"/>
                  </a:moveTo>
                  <a:cubicBezTo>
                    <a:pt x="1631451" y="0"/>
                    <a:pt x="1722427" y="90976"/>
                    <a:pt x="1722427" y="203200"/>
                  </a:cubicBezTo>
                  <a:cubicBezTo>
                    <a:pt x="1722427" y="315424"/>
                    <a:pt x="1631451" y="406400"/>
                    <a:pt x="151922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BEBEB"/>
            </a:solidFill>
            <a:ln w="38100" cap="sq">
              <a:solidFill>
                <a:srgbClr val="282828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1722427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3"/>
                </a:lnSpc>
              </a:pPr>
              <a:r>
                <a:rPr lang="en-US" b="true" sz="2699">
                  <a:solidFill>
                    <a:srgbClr val="282828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Instagram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5641972"/>
            <a:ext cx="3078814" cy="726434"/>
            <a:chOff x="0" y="0"/>
            <a:chExt cx="1722427" cy="406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22427" cy="406400"/>
            </a:xfrm>
            <a:custGeom>
              <a:avLst/>
              <a:gdLst/>
              <a:ahLst/>
              <a:cxnLst/>
              <a:rect r="r" b="b" t="t" l="l"/>
              <a:pathLst>
                <a:path h="406400" w="1722427">
                  <a:moveTo>
                    <a:pt x="1519227" y="0"/>
                  </a:moveTo>
                  <a:cubicBezTo>
                    <a:pt x="1631451" y="0"/>
                    <a:pt x="1722427" y="90976"/>
                    <a:pt x="1722427" y="203200"/>
                  </a:cubicBezTo>
                  <a:cubicBezTo>
                    <a:pt x="1722427" y="315424"/>
                    <a:pt x="1631451" y="406400"/>
                    <a:pt x="151922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282828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"/>
              <a:ext cx="1722427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3"/>
                </a:lnSpc>
              </a:pPr>
              <a:r>
                <a:rPr lang="en-US" b="true" sz="2699">
                  <a:solidFill>
                    <a:srgbClr val="282828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Twitter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192877" y="1309926"/>
            <a:ext cx="9050301" cy="10035616"/>
            <a:chOff x="0" y="0"/>
            <a:chExt cx="12067068" cy="1338082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067068" cy="13380821"/>
            </a:xfrm>
            <a:custGeom>
              <a:avLst/>
              <a:gdLst/>
              <a:ahLst/>
              <a:cxnLst/>
              <a:rect r="r" b="b" t="t" l="l"/>
              <a:pathLst>
                <a:path h="13380821" w="12067068">
                  <a:moveTo>
                    <a:pt x="0" y="0"/>
                  </a:moveTo>
                  <a:lnTo>
                    <a:pt x="12067068" y="0"/>
                  </a:lnTo>
                  <a:lnTo>
                    <a:pt x="12067068" y="13380821"/>
                  </a:lnTo>
                  <a:lnTo>
                    <a:pt x="0" y="13380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0">
              <a:off x="5006936" y="8586157"/>
              <a:ext cx="1413445" cy="563772"/>
              <a:chOff x="0" y="0"/>
              <a:chExt cx="1065559" cy="425013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065559" cy="425013"/>
              </a:xfrm>
              <a:custGeom>
                <a:avLst/>
                <a:gdLst/>
                <a:ahLst/>
                <a:cxnLst/>
                <a:rect r="r" b="b" t="t" l="l"/>
                <a:pathLst>
                  <a:path h="425013" w="1065559">
                    <a:moveTo>
                      <a:pt x="862359" y="0"/>
                    </a:moveTo>
                    <a:lnTo>
                      <a:pt x="0" y="0"/>
                    </a:lnTo>
                    <a:lnTo>
                      <a:pt x="203200" y="425013"/>
                    </a:lnTo>
                    <a:lnTo>
                      <a:pt x="1065559" y="425013"/>
                    </a:lnTo>
                    <a:lnTo>
                      <a:pt x="862359" y="0"/>
                    </a:lnTo>
                    <a:close/>
                  </a:path>
                </a:pathLst>
              </a:custGeom>
              <a:solidFill>
                <a:srgbClr val="F5F5F5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101600" y="-9525"/>
                <a:ext cx="862359" cy="43453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40"/>
                  </a:lnSpc>
                </a:pPr>
              </a:p>
            </p:txBody>
          </p:sp>
        </p:grpSp>
      </p:grpSp>
      <p:sp>
        <p:nvSpPr>
          <p:cNvPr name="TextBox 23" id="23"/>
          <p:cNvSpPr txBox="true"/>
          <p:nvPr/>
        </p:nvSpPr>
        <p:spPr>
          <a:xfrm rot="0">
            <a:off x="469537" y="491094"/>
            <a:ext cx="17348927" cy="1437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79"/>
              </a:lnSpc>
              <a:spcBef>
                <a:spcPct val="0"/>
              </a:spcBef>
            </a:pPr>
            <a:r>
              <a:rPr lang="en-US" b="true" sz="8499">
                <a:solidFill>
                  <a:srgbClr val="282828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 DISTRIBUTION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2025" y="991885"/>
            <a:ext cx="7025783" cy="8303230"/>
            <a:chOff x="0" y="0"/>
            <a:chExt cx="1850412" cy="21868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50412" cy="2186859"/>
            </a:xfrm>
            <a:custGeom>
              <a:avLst/>
              <a:gdLst/>
              <a:ahLst/>
              <a:cxnLst/>
              <a:rect r="r" b="b" t="t" l="l"/>
              <a:pathLst>
                <a:path h="2186859" w="1850412">
                  <a:moveTo>
                    <a:pt x="30854" y="0"/>
                  </a:moveTo>
                  <a:lnTo>
                    <a:pt x="1819558" y="0"/>
                  </a:lnTo>
                  <a:cubicBezTo>
                    <a:pt x="1827741" y="0"/>
                    <a:pt x="1835589" y="3251"/>
                    <a:pt x="1841375" y="9037"/>
                  </a:cubicBezTo>
                  <a:cubicBezTo>
                    <a:pt x="1847161" y="14823"/>
                    <a:pt x="1850412" y="22671"/>
                    <a:pt x="1850412" y="30854"/>
                  </a:cubicBezTo>
                  <a:lnTo>
                    <a:pt x="1850412" y="2156005"/>
                  </a:lnTo>
                  <a:cubicBezTo>
                    <a:pt x="1850412" y="2164188"/>
                    <a:pt x="1847161" y="2172036"/>
                    <a:pt x="1841375" y="2177822"/>
                  </a:cubicBezTo>
                  <a:cubicBezTo>
                    <a:pt x="1835589" y="2183608"/>
                    <a:pt x="1827741" y="2186859"/>
                    <a:pt x="1819558" y="2186859"/>
                  </a:cubicBezTo>
                  <a:lnTo>
                    <a:pt x="30854" y="2186859"/>
                  </a:lnTo>
                  <a:cubicBezTo>
                    <a:pt x="22671" y="2186859"/>
                    <a:pt x="14823" y="2183608"/>
                    <a:pt x="9037" y="2177822"/>
                  </a:cubicBezTo>
                  <a:cubicBezTo>
                    <a:pt x="3251" y="2172036"/>
                    <a:pt x="0" y="2164188"/>
                    <a:pt x="0" y="2156005"/>
                  </a:cubicBezTo>
                  <a:lnTo>
                    <a:pt x="0" y="30854"/>
                  </a:lnTo>
                  <a:cubicBezTo>
                    <a:pt x="0" y="22671"/>
                    <a:pt x="3251" y="14823"/>
                    <a:pt x="9037" y="9037"/>
                  </a:cubicBezTo>
                  <a:cubicBezTo>
                    <a:pt x="14823" y="3251"/>
                    <a:pt x="22671" y="0"/>
                    <a:pt x="3085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282828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850412" cy="2196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918122" y="4323438"/>
            <a:ext cx="4193481" cy="4065020"/>
            <a:chOff x="0" y="0"/>
            <a:chExt cx="1104456" cy="107062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04456" cy="1070623"/>
            </a:xfrm>
            <a:custGeom>
              <a:avLst/>
              <a:gdLst/>
              <a:ahLst/>
              <a:cxnLst/>
              <a:rect r="r" b="b" t="t" l="l"/>
              <a:pathLst>
                <a:path h="1070623" w="1104456">
                  <a:moveTo>
                    <a:pt x="0" y="0"/>
                  </a:moveTo>
                  <a:lnTo>
                    <a:pt x="1104456" y="0"/>
                  </a:lnTo>
                  <a:lnTo>
                    <a:pt x="1104456" y="1070623"/>
                  </a:lnTo>
                  <a:lnTo>
                    <a:pt x="0" y="1070623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282828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1104456" cy="10801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950280" y="4361152"/>
            <a:ext cx="4129165" cy="3995356"/>
            <a:chOff x="0" y="0"/>
            <a:chExt cx="1087517" cy="10522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87517" cy="1052275"/>
            </a:xfrm>
            <a:custGeom>
              <a:avLst/>
              <a:gdLst/>
              <a:ahLst/>
              <a:cxnLst/>
              <a:rect r="r" b="b" t="t" l="l"/>
              <a:pathLst>
                <a:path h="1052275" w="1087517">
                  <a:moveTo>
                    <a:pt x="0" y="0"/>
                  </a:moveTo>
                  <a:lnTo>
                    <a:pt x="1087517" y="0"/>
                  </a:lnTo>
                  <a:lnTo>
                    <a:pt x="1087517" y="1052275"/>
                  </a:lnTo>
                  <a:lnTo>
                    <a:pt x="0" y="1052275"/>
                  </a:lnTo>
                  <a:close/>
                </a:path>
              </a:pathLst>
            </a:custGeom>
            <a:solidFill>
              <a:srgbClr val="01C89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1087517" cy="1061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950280" y="4361152"/>
            <a:ext cx="4129165" cy="3995356"/>
            <a:chOff x="0" y="0"/>
            <a:chExt cx="5505553" cy="5327141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15069" t="16541" r="0" b="28639"/>
            <a:stretch>
              <a:fillRect/>
            </a:stretch>
          </p:blipFill>
          <p:spPr>
            <a:xfrm flipH="false" flipV="false">
              <a:off x="0" y="0"/>
              <a:ext cx="5505553" cy="5327141"/>
            </a:xfrm>
            <a:prstGeom prst="rect">
              <a:avLst/>
            </a:prstGeom>
          </p:spPr>
        </p:pic>
      </p:grpSp>
      <p:grpSp>
        <p:nvGrpSpPr>
          <p:cNvPr name="Group 13" id="13"/>
          <p:cNvGrpSpPr/>
          <p:nvPr/>
        </p:nvGrpSpPr>
        <p:grpSpPr>
          <a:xfrm rot="0">
            <a:off x="12582750" y="4664145"/>
            <a:ext cx="404085" cy="2730453"/>
            <a:chOff x="0" y="0"/>
            <a:chExt cx="106426" cy="71913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6426" cy="719132"/>
            </a:xfrm>
            <a:custGeom>
              <a:avLst/>
              <a:gdLst/>
              <a:ahLst/>
              <a:cxnLst/>
              <a:rect r="r" b="b" t="t" l="l"/>
              <a:pathLst>
                <a:path h="719132" w="106426">
                  <a:moveTo>
                    <a:pt x="53213" y="0"/>
                  </a:moveTo>
                  <a:lnTo>
                    <a:pt x="53213" y="0"/>
                  </a:lnTo>
                  <a:cubicBezTo>
                    <a:pt x="82601" y="0"/>
                    <a:pt x="106426" y="23824"/>
                    <a:pt x="106426" y="53213"/>
                  </a:cubicBezTo>
                  <a:lnTo>
                    <a:pt x="106426" y="665919"/>
                  </a:lnTo>
                  <a:cubicBezTo>
                    <a:pt x="106426" y="695308"/>
                    <a:pt x="82601" y="719132"/>
                    <a:pt x="53213" y="719132"/>
                  </a:cubicBezTo>
                  <a:lnTo>
                    <a:pt x="53213" y="719132"/>
                  </a:lnTo>
                  <a:cubicBezTo>
                    <a:pt x="23824" y="719132"/>
                    <a:pt x="0" y="695308"/>
                    <a:pt x="0" y="665919"/>
                  </a:cubicBezTo>
                  <a:lnTo>
                    <a:pt x="0" y="53213"/>
                  </a:lnTo>
                  <a:cubicBezTo>
                    <a:pt x="0" y="23824"/>
                    <a:pt x="23824" y="0"/>
                    <a:pt x="53213" y="0"/>
                  </a:cubicBezTo>
                  <a:close/>
                </a:path>
              </a:pathLst>
            </a:custGeom>
            <a:solidFill>
              <a:srgbClr val="282828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106426" cy="7286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4568110" y="4664145"/>
            <a:ext cx="404085" cy="2730453"/>
            <a:chOff x="0" y="0"/>
            <a:chExt cx="106426" cy="71913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6426" cy="719132"/>
            </a:xfrm>
            <a:custGeom>
              <a:avLst/>
              <a:gdLst/>
              <a:ahLst/>
              <a:cxnLst/>
              <a:rect r="r" b="b" t="t" l="l"/>
              <a:pathLst>
                <a:path h="719132" w="106426">
                  <a:moveTo>
                    <a:pt x="53213" y="0"/>
                  </a:moveTo>
                  <a:lnTo>
                    <a:pt x="53213" y="0"/>
                  </a:lnTo>
                  <a:cubicBezTo>
                    <a:pt x="82601" y="0"/>
                    <a:pt x="106426" y="23824"/>
                    <a:pt x="106426" y="53213"/>
                  </a:cubicBezTo>
                  <a:lnTo>
                    <a:pt x="106426" y="665919"/>
                  </a:lnTo>
                  <a:cubicBezTo>
                    <a:pt x="106426" y="695308"/>
                    <a:pt x="82601" y="719132"/>
                    <a:pt x="53213" y="719132"/>
                  </a:cubicBezTo>
                  <a:lnTo>
                    <a:pt x="53213" y="719132"/>
                  </a:lnTo>
                  <a:cubicBezTo>
                    <a:pt x="23824" y="719132"/>
                    <a:pt x="0" y="695308"/>
                    <a:pt x="0" y="665919"/>
                  </a:cubicBezTo>
                  <a:lnTo>
                    <a:pt x="0" y="53213"/>
                  </a:lnTo>
                  <a:cubicBezTo>
                    <a:pt x="0" y="23824"/>
                    <a:pt x="23824" y="0"/>
                    <a:pt x="53213" y="0"/>
                  </a:cubicBezTo>
                  <a:close/>
                </a:path>
              </a:pathLst>
            </a:custGeom>
            <a:solidFill>
              <a:srgbClr val="282828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106426" cy="7286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6553469" y="4664145"/>
            <a:ext cx="404085" cy="2730453"/>
            <a:chOff x="0" y="0"/>
            <a:chExt cx="106426" cy="71913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6426" cy="719132"/>
            </a:xfrm>
            <a:custGeom>
              <a:avLst/>
              <a:gdLst/>
              <a:ahLst/>
              <a:cxnLst/>
              <a:rect r="r" b="b" t="t" l="l"/>
              <a:pathLst>
                <a:path h="719132" w="106426">
                  <a:moveTo>
                    <a:pt x="53213" y="0"/>
                  </a:moveTo>
                  <a:lnTo>
                    <a:pt x="53213" y="0"/>
                  </a:lnTo>
                  <a:cubicBezTo>
                    <a:pt x="82601" y="0"/>
                    <a:pt x="106426" y="23824"/>
                    <a:pt x="106426" y="53213"/>
                  </a:cubicBezTo>
                  <a:lnTo>
                    <a:pt x="106426" y="665919"/>
                  </a:lnTo>
                  <a:cubicBezTo>
                    <a:pt x="106426" y="695308"/>
                    <a:pt x="82601" y="719132"/>
                    <a:pt x="53213" y="719132"/>
                  </a:cubicBezTo>
                  <a:lnTo>
                    <a:pt x="53213" y="719132"/>
                  </a:lnTo>
                  <a:cubicBezTo>
                    <a:pt x="23824" y="719132"/>
                    <a:pt x="0" y="695308"/>
                    <a:pt x="0" y="665919"/>
                  </a:cubicBezTo>
                  <a:lnTo>
                    <a:pt x="0" y="53213"/>
                  </a:lnTo>
                  <a:cubicBezTo>
                    <a:pt x="0" y="23824"/>
                    <a:pt x="23824" y="0"/>
                    <a:pt x="53213" y="0"/>
                  </a:cubicBezTo>
                  <a:close/>
                </a:path>
              </a:pathLst>
            </a:custGeom>
            <a:solidFill>
              <a:srgbClr val="282828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"/>
              <a:ext cx="106426" cy="7286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</a:p>
          </p:txBody>
        </p:sp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1201542" y="5607171"/>
            <a:ext cx="3166501" cy="844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3187956" y="5607171"/>
            <a:ext cx="3166501" cy="844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5172261" y="5607171"/>
            <a:ext cx="3166501" cy="8444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0189324" y="849010"/>
            <a:ext cx="6849727" cy="2818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0879"/>
              </a:lnSpc>
              <a:spcBef>
                <a:spcPct val="0"/>
              </a:spcBef>
            </a:pPr>
            <a:r>
              <a:rPr lang="en-US" b="true" sz="8499">
                <a:solidFill>
                  <a:srgbClr val="282828"/>
                </a:solidFill>
                <a:latin typeface="Poppins Bold"/>
                <a:ea typeface="Poppins Bold"/>
                <a:cs typeface="Poppins Bold"/>
                <a:sym typeface="Poppins Bold"/>
              </a:rPr>
              <a:t>TARGET AUDIENCE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67510" y="1900399"/>
            <a:ext cx="543669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59"/>
              </a:lnSpc>
              <a:spcBef>
                <a:spcPct val="0"/>
              </a:spcBef>
            </a:pPr>
            <a:r>
              <a:rPr lang="en-US" b="true" sz="2999">
                <a:solidFill>
                  <a:srgbClr val="282828"/>
                </a:solidFill>
                <a:latin typeface="Asap Bold"/>
                <a:ea typeface="Asap Bold"/>
                <a:cs typeface="Asap Bold"/>
                <a:sym typeface="Asap Bold"/>
              </a:rPr>
              <a:t>Bio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67510" y="4516743"/>
            <a:ext cx="4327988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59"/>
              </a:lnSpc>
              <a:spcBef>
                <a:spcPct val="0"/>
              </a:spcBef>
            </a:pPr>
            <a:r>
              <a:rPr lang="en-US" b="true" sz="2999" strike="noStrike" u="none">
                <a:solidFill>
                  <a:srgbClr val="282828"/>
                </a:solidFill>
                <a:latin typeface="Asap Bold"/>
                <a:ea typeface="Asap Bold"/>
                <a:cs typeface="Asap Bold"/>
                <a:sym typeface="Asap Bold"/>
              </a:rPr>
              <a:t>Personality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661336" y="8547981"/>
            <a:ext cx="1418109" cy="412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93"/>
              </a:lnSpc>
              <a:spcBef>
                <a:spcPct val="0"/>
              </a:spcBef>
            </a:pPr>
            <a:r>
              <a:rPr lang="en-US" b="true" sz="2699">
                <a:solidFill>
                  <a:srgbClr val="282828"/>
                </a:solidFill>
                <a:latin typeface="Asap Bold"/>
                <a:ea typeface="Asap Bold"/>
                <a:cs typeface="Asap Bold"/>
                <a:sym typeface="Asap Bold"/>
              </a:rPr>
              <a:t>John Doe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940278" y="7890491"/>
            <a:ext cx="1689030" cy="412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93"/>
              </a:lnSpc>
              <a:spcBef>
                <a:spcPct val="0"/>
              </a:spcBef>
            </a:pPr>
            <a:r>
              <a:rPr lang="en-US" b="true" sz="2699">
                <a:solidFill>
                  <a:srgbClr val="282828"/>
                </a:solidFill>
                <a:latin typeface="Asap Bold"/>
                <a:ea typeface="Asap Bold"/>
                <a:cs typeface="Asap Bold"/>
                <a:sym typeface="Asap Bold"/>
              </a:rPr>
              <a:t>Interest 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926692" y="7890491"/>
            <a:ext cx="1689030" cy="412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93"/>
              </a:lnSpc>
              <a:spcBef>
                <a:spcPct val="0"/>
              </a:spcBef>
            </a:pPr>
            <a:r>
              <a:rPr lang="en-US" b="true" sz="2699">
                <a:solidFill>
                  <a:srgbClr val="282828"/>
                </a:solidFill>
                <a:latin typeface="Asap Bold"/>
                <a:ea typeface="Asap Bold"/>
                <a:cs typeface="Asap Bold"/>
                <a:sym typeface="Asap Bold"/>
              </a:rPr>
              <a:t>Interest 2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910996" y="7890491"/>
            <a:ext cx="1689030" cy="412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93"/>
              </a:lnSpc>
              <a:spcBef>
                <a:spcPct val="0"/>
              </a:spcBef>
            </a:pPr>
            <a:r>
              <a:rPr lang="en-US" b="true" sz="2699">
                <a:solidFill>
                  <a:srgbClr val="282828"/>
                </a:solidFill>
                <a:latin typeface="Asap Bold"/>
                <a:ea typeface="Asap Bold"/>
                <a:cs typeface="Asap Bold"/>
                <a:sym typeface="Asap Bold"/>
              </a:rPr>
              <a:t>Interest 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711284" y="8954614"/>
            <a:ext cx="2368161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20"/>
              </a:lnSpc>
            </a:pPr>
            <a:r>
              <a:rPr lang="en-US" sz="2300">
                <a:solidFill>
                  <a:srgbClr val="282828"/>
                </a:solidFill>
                <a:latin typeface="Asap"/>
                <a:ea typeface="Asap"/>
                <a:cs typeface="Asap"/>
                <a:sym typeface="Asap"/>
              </a:rPr>
              <a:t>28, Designer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667510" y="2403005"/>
            <a:ext cx="5959339" cy="119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20"/>
              </a:lnSpc>
            </a:pPr>
            <a:r>
              <a:rPr lang="en-US" sz="2300">
                <a:solidFill>
                  <a:srgbClr val="282828"/>
                </a:solidFill>
                <a:latin typeface="Asap"/>
                <a:ea typeface="Asap"/>
                <a:cs typeface="Asap"/>
                <a:sym typeface="Asap"/>
              </a:rPr>
              <a:t>Lorem ipsum dolor sit amet, consectetur adipiscing elit, sed do eiusmod tempor incididunt ut labore et dolore magna aliqua.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667510" y="5019349"/>
            <a:ext cx="5123345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20"/>
              </a:lnSpc>
            </a:pPr>
            <a:r>
              <a:rPr lang="en-US" sz="2300">
                <a:solidFill>
                  <a:srgbClr val="282828"/>
                </a:solidFill>
                <a:latin typeface="Asap"/>
                <a:ea typeface="Asap"/>
                <a:cs typeface="Asap"/>
                <a:sym typeface="Asap"/>
              </a:rPr>
              <a:t>Sed do eiusmod tempor incididunt ut labore et dolore magna aliqua.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667510" y="6298798"/>
            <a:ext cx="5123345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20"/>
              </a:lnSpc>
            </a:pPr>
            <a:r>
              <a:rPr lang="en-US" sz="2300">
                <a:solidFill>
                  <a:srgbClr val="282828"/>
                </a:solidFill>
                <a:latin typeface="Asap"/>
                <a:ea typeface="Asap"/>
                <a:cs typeface="Asap"/>
                <a:sym typeface="Asap"/>
              </a:rPr>
              <a:t>Sed do eiusmod tempor incididunt ut labore et dolore magna aliqua.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667510" y="7578246"/>
            <a:ext cx="5123345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20"/>
              </a:lnSpc>
            </a:pPr>
            <a:r>
              <a:rPr lang="en-US" sz="2300">
                <a:solidFill>
                  <a:srgbClr val="282828"/>
                </a:solidFill>
                <a:latin typeface="Asap"/>
                <a:ea typeface="Asap"/>
                <a:cs typeface="Asap"/>
                <a:sym typeface="Asap"/>
              </a:rPr>
              <a:t>Sed do eiusmod tempor incididunt ut labore et dolore magna aliqua.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84720" y="2622232"/>
            <a:ext cx="9051988" cy="7111051"/>
            <a:chOff x="0" y="0"/>
            <a:chExt cx="2384063" cy="18728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84063" cy="1872869"/>
            </a:xfrm>
            <a:custGeom>
              <a:avLst/>
              <a:gdLst/>
              <a:ahLst/>
              <a:cxnLst/>
              <a:rect r="r" b="b" t="t" l="l"/>
              <a:pathLst>
                <a:path h="1872869" w="2384063">
                  <a:moveTo>
                    <a:pt x="23948" y="0"/>
                  </a:moveTo>
                  <a:lnTo>
                    <a:pt x="2360115" y="0"/>
                  </a:lnTo>
                  <a:cubicBezTo>
                    <a:pt x="2373341" y="0"/>
                    <a:pt x="2384063" y="10722"/>
                    <a:pt x="2384063" y="23948"/>
                  </a:cubicBezTo>
                  <a:lnTo>
                    <a:pt x="2384063" y="1848922"/>
                  </a:lnTo>
                  <a:cubicBezTo>
                    <a:pt x="2384063" y="1855273"/>
                    <a:pt x="2381540" y="1861364"/>
                    <a:pt x="2377049" y="1865855"/>
                  </a:cubicBezTo>
                  <a:cubicBezTo>
                    <a:pt x="2372558" y="1870346"/>
                    <a:pt x="2366466" y="1872869"/>
                    <a:pt x="2360115" y="1872869"/>
                  </a:cubicBezTo>
                  <a:lnTo>
                    <a:pt x="23948" y="1872869"/>
                  </a:lnTo>
                  <a:cubicBezTo>
                    <a:pt x="10722" y="1872869"/>
                    <a:pt x="0" y="1862148"/>
                    <a:pt x="0" y="1848922"/>
                  </a:cubicBezTo>
                  <a:lnTo>
                    <a:pt x="0" y="23948"/>
                  </a:lnTo>
                  <a:cubicBezTo>
                    <a:pt x="0" y="10722"/>
                    <a:pt x="10722" y="0"/>
                    <a:pt x="2394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282828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384063" cy="18823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725366" y="2485203"/>
            <a:ext cx="4015879" cy="993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49"/>
              </a:lnSpc>
              <a:spcBef>
                <a:spcPct val="0"/>
              </a:spcBef>
            </a:pPr>
            <a:r>
              <a:rPr lang="en-US" b="true" sz="3499" strike="noStrike" u="none">
                <a:solidFill>
                  <a:srgbClr val="282828"/>
                </a:solidFill>
                <a:latin typeface="Poppins Bold"/>
                <a:ea typeface="Poppins Bold"/>
                <a:cs typeface="Poppins Bold"/>
                <a:sym typeface="Poppins Bold"/>
              </a:rPr>
              <a:t>Design Elements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10673" y="2622232"/>
            <a:ext cx="7372460" cy="7111051"/>
            <a:chOff x="0" y="0"/>
            <a:chExt cx="1941718" cy="18728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41718" cy="1872869"/>
            </a:xfrm>
            <a:custGeom>
              <a:avLst/>
              <a:gdLst/>
              <a:ahLst/>
              <a:cxnLst/>
              <a:rect r="r" b="b" t="t" l="l"/>
              <a:pathLst>
                <a:path h="1872869" w="1941718">
                  <a:moveTo>
                    <a:pt x="29403" y="0"/>
                  </a:moveTo>
                  <a:lnTo>
                    <a:pt x="1912315" y="0"/>
                  </a:lnTo>
                  <a:cubicBezTo>
                    <a:pt x="1920113" y="0"/>
                    <a:pt x="1927592" y="3098"/>
                    <a:pt x="1933106" y="8612"/>
                  </a:cubicBezTo>
                  <a:cubicBezTo>
                    <a:pt x="1938620" y="14126"/>
                    <a:pt x="1941718" y="21605"/>
                    <a:pt x="1941718" y="29403"/>
                  </a:cubicBezTo>
                  <a:lnTo>
                    <a:pt x="1941718" y="1843466"/>
                  </a:lnTo>
                  <a:cubicBezTo>
                    <a:pt x="1941718" y="1859705"/>
                    <a:pt x="1928554" y="1872869"/>
                    <a:pt x="1912315" y="1872869"/>
                  </a:cubicBezTo>
                  <a:lnTo>
                    <a:pt x="29403" y="1872869"/>
                  </a:lnTo>
                  <a:cubicBezTo>
                    <a:pt x="13164" y="1872869"/>
                    <a:pt x="0" y="1859705"/>
                    <a:pt x="0" y="1843466"/>
                  </a:cubicBezTo>
                  <a:lnTo>
                    <a:pt x="0" y="29403"/>
                  </a:lnTo>
                  <a:cubicBezTo>
                    <a:pt x="0" y="21605"/>
                    <a:pt x="3098" y="14126"/>
                    <a:pt x="8612" y="8612"/>
                  </a:cubicBezTo>
                  <a:cubicBezTo>
                    <a:pt x="14126" y="3098"/>
                    <a:pt x="21605" y="0"/>
                    <a:pt x="2940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282828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1941718" cy="18823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039961" y="6512877"/>
            <a:ext cx="4698786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0"/>
              </a:lnSpc>
            </a:pPr>
            <a:r>
              <a:rPr lang="en-US" sz="2000">
                <a:solidFill>
                  <a:srgbClr val="282828"/>
                </a:solidFill>
                <a:latin typeface="Asap"/>
                <a:ea typeface="Asap"/>
                <a:cs typeface="Asap"/>
                <a:sym typeface="Asap"/>
              </a:rPr>
              <a:t>You can find these fonts online too.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4012251" y="8059925"/>
            <a:ext cx="754204" cy="75420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C892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8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657495" y="8059925"/>
            <a:ext cx="754204" cy="75420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CB65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8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366975" y="8059925"/>
            <a:ext cx="754204" cy="754204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83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3778667" y="8968105"/>
            <a:ext cx="1221374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440"/>
              </a:lnSpc>
              <a:spcBef>
                <a:spcPct val="0"/>
              </a:spcBef>
            </a:pPr>
            <a:r>
              <a:rPr lang="en-US" sz="2000">
                <a:solidFill>
                  <a:srgbClr val="282828"/>
                </a:solidFill>
                <a:latin typeface="Asap"/>
                <a:ea typeface="Asap"/>
                <a:cs typeface="Asap"/>
                <a:sym typeface="Asap"/>
              </a:rPr>
              <a:t>#01C892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423910" y="8968105"/>
            <a:ext cx="1221374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440"/>
              </a:lnSpc>
              <a:spcBef>
                <a:spcPct val="0"/>
              </a:spcBef>
            </a:pPr>
            <a:r>
              <a:rPr lang="en-US" sz="2000">
                <a:solidFill>
                  <a:srgbClr val="282828"/>
                </a:solidFill>
                <a:latin typeface="Asap"/>
                <a:ea typeface="Asap"/>
                <a:cs typeface="Asap"/>
                <a:sym typeface="Asap"/>
              </a:rPr>
              <a:t>#FACB65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133390" y="8968105"/>
            <a:ext cx="1221374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440"/>
              </a:lnSpc>
              <a:spcBef>
                <a:spcPct val="0"/>
              </a:spcBef>
            </a:pPr>
            <a:r>
              <a:rPr lang="en-US" sz="2000">
                <a:solidFill>
                  <a:srgbClr val="282828"/>
                </a:solidFill>
                <a:latin typeface="Asap"/>
                <a:ea typeface="Asap"/>
                <a:cs typeface="Asap"/>
                <a:sym typeface="Asap"/>
              </a:rPr>
              <a:t>#F5F5F5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814086" y="6873893"/>
            <a:ext cx="3150536" cy="993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49"/>
              </a:lnSpc>
              <a:spcBef>
                <a:spcPct val="0"/>
              </a:spcBef>
            </a:pPr>
            <a:r>
              <a:rPr lang="en-US" b="true" sz="3499" strike="noStrike" u="none">
                <a:solidFill>
                  <a:srgbClr val="282828"/>
                </a:solidFill>
                <a:latin typeface="Poppins Bold"/>
                <a:ea typeface="Poppins Bold"/>
                <a:cs typeface="Poppins Bold"/>
                <a:sym typeface="Poppins Bold"/>
              </a:rPr>
              <a:t>Colors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95573" y="3587796"/>
            <a:ext cx="7187560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0"/>
              </a:lnSpc>
            </a:pPr>
            <a:r>
              <a:rPr lang="en-US" sz="2000" strike="noStrike" u="none">
                <a:solidFill>
                  <a:srgbClr val="282828"/>
                </a:solidFill>
                <a:latin typeface="Asap"/>
                <a:ea typeface="Asap"/>
                <a:cs typeface="Asap"/>
                <a:sym typeface="Asap"/>
              </a:rPr>
              <a:t>This presentation template uses the following free fonts: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034597" y="4015478"/>
            <a:ext cx="2709513" cy="337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3"/>
              </a:lnSpc>
            </a:pPr>
            <a:r>
              <a:rPr lang="en-US" b="true" sz="2199">
                <a:solidFill>
                  <a:srgbClr val="282828"/>
                </a:solidFill>
                <a:latin typeface="Asap Bold"/>
                <a:ea typeface="Asap Bold"/>
                <a:cs typeface="Asap Bold"/>
                <a:sym typeface="Asap Bold"/>
              </a:rPr>
              <a:t>Titles :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034597" y="4778770"/>
            <a:ext cx="2709513" cy="337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683"/>
              </a:lnSpc>
              <a:spcBef>
                <a:spcPct val="0"/>
              </a:spcBef>
            </a:pPr>
            <a:r>
              <a:rPr lang="en-US" b="true" sz="2199" strike="noStrike" u="none">
                <a:solidFill>
                  <a:srgbClr val="282828"/>
                </a:solidFill>
                <a:latin typeface="Asap Bold"/>
                <a:ea typeface="Asap Bold"/>
                <a:cs typeface="Asap Bold"/>
                <a:sym typeface="Asap Bold"/>
              </a:rPr>
              <a:t>Headers :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034597" y="5542062"/>
            <a:ext cx="2709513" cy="337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683"/>
              </a:lnSpc>
              <a:spcBef>
                <a:spcPct val="0"/>
              </a:spcBef>
            </a:pPr>
            <a:r>
              <a:rPr lang="en-US" b="true" sz="2199" strike="noStrike" u="none">
                <a:solidFill>
                  <a:srgbClr val="282828"/>
                </a:solidFill>
                <a:latin typeface="Asap Bold"/>
                <a:ea typeface="Asap Bold"/>
                <a:cs typeface="Asap Bold"/>
                <a:sym typeface="Asap Bold"/>
              </a:rPr>
              <a:t>Body Copy :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034597" y="4429398"/>
            <a:ext cx="2709513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440"/>
              </a:lnSpc>
              <a:spcBef>
                <a:spcPct val="0"/>
              </a:spcBef>
            </a:pPr>
            <a:r>
              <a:rPr lang="en-US" sz="2000">
                <a:solidFill>
                  <a:srgbClr val="282828"/>
                </a:solidFill>
                <a:latin typeface="Asap"/>
                <a:ea typeface="Asap"/>
                <a:cs typeface="Asap"/>
                <a:sym typeface="Asap"/>
              </a:rPr>
              <a:t>Poppins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749273" y="5192690"/>
            <a:ext cx="3280161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440"/>
              </a:lnSpc>
              <a:spcBef>
                <a:spcPct val="0"/>
              </a:spcBef>
            </a:pPr>
            <a:r>
              <a:rPr lang="en-US" sz="2000">
                <a:solidFill>
                  <a:srgbClr val="282828"/>
                </a:solidFill>
                <a:latin typeface="Asap"/>
                <a:ea typeface="Asap"/>
                <a:cs typeface="Asap"/>
                <a:sym typeface="Asap"/>
              </a:rPr>
              <a:t>Asap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539034" y="5955982"/>
            <a:ext cx="3700639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440"/>
              </a:lnSpc>
              <a:spcBef>
                <a:spcPct val="0"/>
              </a:spcBef>
            </a:pPr>
            <a:r>
              <a:rPr lang="en-US" sz="2000">
                <a:solidFill>
                  <a:srgbClr val="282828"/>
                </a:solidFill>
                <a:latin typeface="Asap"/>
                <a:ea typeface="Asap"/>
                <a:cs typeface="Asap"/>
                <a:sym typeface="Asap"/>
              </a:rPr>
              <a:t>Asap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814086" y="2485203"/>
            <a:ext cx="3150536" cy="993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49"/>
              </a:lnSpc>
            </a:pPr>
            <a:r>
              <a:rPr lang="en-US" b="true" sz="3499" strike="noStrike" u="none">
                <a:solidFill>
                  <a:srgbClr val="282828"/>
                </a:solidFill>
                <a:latin typeface="Poppins Bold"/>
                <a:ea typeface="Poppins Bold"/>
                <a:cs typeface="Poppins Bold"/>
                <a:sym typeface="Poppins Bold"/>
              </a:rPr>
              <a:t>Fonts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906375" y="328495"/>
            <a:ext cx="14475249" cy="1437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79"/>
              </a:lnSpc>
              <a:spcBef>
                <a:spcPct val="0"/>
              </a:spcBef>
            </a:pPr>
            <a:r>
              <a:rPr lang="en-US" b="true" sz="8499" strike="noStrike" u="none">
                <a:solidFill>
                  <a:srgbClr val="282828"/>
                </a:solidFill>
                <a:latin typeface="Poppins Bold"/>
                <a:ea typeface="Poppins Bold"/>
                <a:cs typeface="Poppins Bold"/>
                <a:sym typeface="Poppins Bold"/>
              </a:rPr>
              <a:t>RESOURCE PAGE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744010" y="1813926"/>
            <a:ext cx="10799980" cy="429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51"/>
              </a:lnSpc>
              <a:spcBef>
                <a:spcPct val="0"/>
              </a:spcBef>
            </a:pPr>
            <a:r>
              <a:rPr lang="en-US" sz="2400">
                <a:solidFill>
                  <a:srgbClr val="282828"/>
                </a:solidFill>
                <a:latin typeface="Asap"/>
                <a:ea typeface="Asap"/>
                <a:cs typeface="Asap"/>
                <a:sym typeface="Asap"/>
              </a:rPr>
              <a:t>Use these design resources in your Canva Presentation.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15171523" y="6598257"/>
            <a:ext cx="1371977" cy="1222307"/>
          </a:xfrm>
          <a:custGeom>
            <a:avLst/>
            <a:gdLst/>
            <a:ahLst/>
            <a:cxnLst/>
            <a:rect r="r" b="b" t="t" l="l"/>
            <a:pathLst>
              <a:path h="1222307" w="1371977">
                <a:moveTo>
                  <a:pt x="0" y="0"/>
                </a:moveTo>
                <a:lnTo>
                  <a:pt x="1371978" y="0"/>
                </a:lnTo>
                <a:lnTo>
                  <a:pt x="1371978" y="1222307"/>
                </a:lnTo>
                <a:lnTo>
                  <a:pt x="0" y="122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0434243" y="3869697"/>
            <a:ext cx="1472831" cy="1138097"/>
          </a:xfrm>
          <a:custGeom>
            <a:avLst/>
            <a:gdLst/>
            <a:ahLst/>
            <a:cxnLst/>
            <a:rect r="r" b="b" t="t" l="l"/>
            <a:pathLst>
              <a:path h="1138097" w="1472831">
                <a:moveTo>
                  <a:pt x="0" y="0"/>
                </a:moveTo>
                <a:lnTo>
                  <a:pt x="1472831" y="0"/>
                </a:lnTo>
                <a:lnTo>
                  <a:pt x="1472831" y="1138096"/>
                </a:lnTo>
                <a:lnTo>
                  <a:pt x="0" y="11380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5" id="35"/>
          <p:cNvSpPr/>
          <p:nvPr/>
        </p:nvSpPr>
        <p:spPr>
          <a:xfrm flipH="false" flipV="false" rot="0">
            <a:off x="9232718" y="6742442"/>
            <a:ext cx="1327433" cy="1197103"/>
          </a:xfrm>
          <a:custGeom>
            <a:avLst/>
            <a:gdLst/>
            <a:ahLst/>
            <a:cxnLst/>
            <a:rect r="r" b="b" t="t" l="l"/>
            <a:pathLst>
              <a:path h="1197103" w="1327433">
                <a:moveTo>
                  <a:pt x="0" y="0"/>
                </a:moveTo>
                <a:lnTo>
                  <a:pt x="1327433" y="0"/>
                </a:lnTo>
                <a:lnTo>
                  <a:pt x="1327433" y="1197103"/>
                </a:lnTo>
                <a:lnTo>
                  <a:pt x="0" y="11971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6" id="36"/>
          <p:cNvSpPr/>
          <p:nvPr/>
        </p:nvSpPr>
        <p:spPr>
          <a:xfrm flipH="false" flipV="false" rot="0">
            <a:off x="10874076" y="6961114"/>
            <a:ext cx="1013138" cy="978431"/>
          </a:xfrm>
          <a:custGeom>
            <a:avLst/>
            <a:gdLst/>
            <a:ahLst/>
            <a:cxnLst/>
            <a:rect r="r" b="b" t="t" l="l"/>
            <a:pathLst>
              <a:path h="978431" w="1013138">
                <a:moveTo>
                  <a:pt x="0" y="0"/>
                </a:moveTo>
                <a:lnTo>
                  <a:pt x="1013138" y="0"/>
                </a:lnTo>
                <a:lnTo>
                  <a:pt x="1013138" y="978431"/>
                </a:lnTo>
                <a:lnTo>
                  <a:pt x="0" y="9784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-40273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0590242" y="5263660"/>
            <a:ext cx="1353345" cy="1158956"/>
          </a:xfrm>
          <a:custGeom>
            <a:avLst/>
            <a:gdLst/>
            <a:ahLst/>
            <a:cxnLst/>
            <a:rect r="r" b="b" t="t" l="l"/>
            <a:pathLst>
              <a:path h="1158956" w="1353345">
                <a:moveTo>
                  <a:pt x="0" y="0"/>
                </a:moveTo>
                <a:lnTo>
                  <a:pt x="1353345" y="0"/>
                </a:lnTo>
                <a:lnTo>
                  <a:pt x="1353345" y="1158956"/>
                </a:lnTo>
                <a:lnTo>
                  <a:pt x="0" y="11589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8" id="38"/>
          <p:cNvSpPr/>
          <p:nvPr/>
        </p:nvSpPr>
        <p:spPr>
          <a:xfrm flipH="false" flipV="false" rot="0">
            <a:off x="12163455" y="3978470"/>
            <a:ext cx="1337127" cy="920549"/>
          </a:xfrm>
          <a:custGeom>
            <a:avLst/>
            <a:gdLst/>
            <a:ahLst/>
            <a:cxnLst/>
            <a:rect r="r" b="b" t="t" l="l"/>
            <a:pathLst>
              <a:path h="920549" w="1337127">
                <a:moveTo>
                  <a:pt x="0" y="0"/>
                </a:moveTo>
                <a:lnTo>
                  <a:pt x="1337127" y="0"/>
                </a:lnTo>
                <a:lnTo>
                  <a:pt x="1337127" y="920550"/>
                </a:lnTo>
                <a:lnTo>
                  <a:pt x="0" y="9205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844486" y="4986363"/>
            <a:ext cx="1225160" cy="1589241"/>
          </a:xfrm>
          <a:custGeom>
            <a:avLst/>
            <a:gdLst/>
            <a:ahLst/>
            <a:cxnLst/>
            <a:rect r="r" b="b" t="t" l="l"/>
            <a:pathLst>
              <a:path h="1589241" w="1225160">
                <a:moveTo>
                  <a:pt x="0" y="0"/>
                </a:moveTo>
                <a:lnTo>
                  <a:pt x="1225160" y="0"/>
                </a:lnTo>
                <a:lnTo>
                  <a:pt x="1225160" y="1589241"/>
                </a:lnTo>
                <a:lnTo>
                  <a:pt x="0" y="158924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9077927" y="5250540"/>
            <a:ext cx="1092535" cy="1185196"/>
          </a:xfrm>
          <a:custGeom>
            <a:avLst/>
            <a:gdLst/>
            <a:ahLst/>
            <a:cxnLst/>
            <a:rect r="r" b="b" t="t" l="l"/>
            <a:pathLst>
              <a:path h="1185196" w="1092535">
                <a:moveTo>
                  <a:pt x="0" y="0"/>
                </a:moveTo>
                <a:lnTo>
                  <a:pt x="1092536" y="0"/>
                </a:lnTo>
                <a:lnTo>
                  <a:pt x="1092536" y="1185196"/>
                </a:lnTo>
                <a:lnTo>
                  <a:pt x="0" y="118519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3533178" y="3880170"/>
            <a:ext cx="1086682" cy="1117150"/>
          </a:xfrm>
          <a:custGeom>
            <a:avLst/>
            <a:gdLst/>
            <a:ahLst/>
            <a:cxnLst/>
            <a:rect r="r" b="b" t="t" l="l"/>
            <a:pathLst>
              <a:path h="1117150" w="1086682">
                <a:moveTo>
                  <a:pt x="0" y="0"/>
                </a:moveTo>
                <a:lnTo>
                  <a:pt x="1086682" y="0"/>
                </a:lnTo>
                <a:lnTo>
                  <a:pt x="1086682" y="1117150"/>
                </a:lnTo>
                <a:lnTo>
                  <a:pt x="0" y="111715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true" flipV="false" rot="0">
            <a:off x="10266464" y="4549851"/>
            <a:ext cx="258377" cy="115476"/>
          </a:xfrm>
          <a:custGeom>
            <a:avLst/>
            <a:gdLst/>
            <a:ahLst/>
            <a:cxnLst/>
            <a:rect r="r" b="b" t="t" l="l"/>
            <a:pathLst>
              <a:path h="115476" w="258377">
                <a:moveTo>
                  <a:pt x="258377" y="0"/>
                </a:moveTo>
                <a:lnTo>
                  <a:pt x="0" y="0"/>
                </a:lnTo>
                <a:lnTo>
                  <a:pt x="0" y="115476"/>
                </a:lnTo>
                <a:lnTo>
                  <a:pt x="258377" y="115476"/>
                </a:lnTo>
                <a:lnTo>
                  <a:pt x="25837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03462" t="-115551" r="-39073" b="-549583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3" id="43"/>
          <p:cNvSpPr/>
          <p:nvPr/>
        </p:nvSpPr>
        <p:spPr>
          <a:xfrm flipH="false" flipV="false" rot="0">
            <a:off x="9077927" y="3943295"/>
            <a:ext cx="1018682" cy="990900"/>
          </a:xfrm>
          <a:custGeom>
            <a:avLst/>
            <a:gdLst/>
            <a:ahLst/>
            <a:cxnLst/>
            <a:rect r="r" b="b" t="t" l="l"/>
            <a:pathLst>
              <a:path h="990900" w="1018682">
                <a:moveTo>
                  <a:pt x="0" y="0"/>
                </a:moveTo>
                <a:lnTo>
                  <a:pt x="1018683" y="0"/>
                </a:lnTo>
                <a:lnTo>
                  <a:pt x="1018683" y="990900"/>
                </a:lnTo>
                <a:lnTo>
                  <a:pt x="0" y="9909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2363366" y="5110672"/>
            <a:ext cx="1004144" cy="1464931"/>
          </a:xfrm>
          <a:custGeom>
            <a:avLst/>
            <a:gdLst/>
            <a:ahLst/>
            <a:cxnLst/>
            <a:rect r="r" b="b" t="t" l="l"/>
            <a:pathLst>
              <a:path h="1464931" w="1004144">
                <a:moveTo>
                  <a:pt x="0" y="0"/>
                </a:moveTo>
                <a:lnTo>
                  <a:pt x="1004144" y="0"/>
                </a:lnTo>
                <a:lnTo>
                  <a:pt x="1004144" y="1464932"/>
                </a:lnTo>
                <a:lnTo>
                  <a:pt x="0" y="146493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4958112" y="3719649"/>
            <a:ext cx="1507980" cy="1277671"/>
          </a:xfrm>
          <a:custGeom>
            <a:avLst/>
            <a:gdLst/>
            <a:ahLst/>
            <a:cxnLst/>
            <a:rect r="r" b="b" t="t" l="l"/>
            <a:pathLst>
              <a:path h="1277671" w="1507980">
                <a:moveTo>
                  <a:pt x="0" y="0"/>
                </a:moveTo>
                <a:lnTo>
                  <a:pt x="1507981" y="0"/>
                </a:lnTo>
                <a:lnTo>
                  <a:pt x="1507981" y="1277671"/>
                </a:lnTo>
                <a:lnTo>
                  <a:pt x="0" y="1277671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3610586" y="6751778"/>
            <a:ext cx="1536468" cy="1312982"/>
          </a:xfrm>
          <a:custGeom>
            <a:avLst/>
            <a:gdLst/>
            <a:ahLst/>
            <a:cxnLst/>
            <a:rect r="r" b="b" t="t" l="l"/>
            <a:pathLst>
              <a:path h="1312982" w="1536468">
                <a:moveTo>
                  <a:pt x="0" y="0"/>
                </a:moveTo>
                <a:lnTo>
                  <a:pt x="1536468" y="0"/>
                </a:lnTo>
                <a:lnTo>
                  <a:pt x="1536468" y="1312982"/>
                </a:lnTo>
                <a:lnTo>
                  <a:pt x="0" y="1312982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12201140" y="6761619"/>
            <a:ext cx="1062275" cy="1177926"/>
          </a:xfrm>
          <a:custGeom>
            <a:avLst/>
            <a:gdLst/>
            <a:ahLst/>
            <a:cxnLst/>
            <a:rect r="r" b="b" t="t" l="l"/>
            <a:pathLst>
              <a:path h="1177926" w="1062275">
                <a:moveTo>
                  <a:pt x="0" y="0"/>
                </a:moveTo>
                <a:lnTo>
                  <a:pt x="1062275" y="0"/>
                </a:lnTo>
                <a:lnTo>
                  <a:pt x="1062275" y="1177926"/>
                </a:lnTo>
                <a:lnTo>
                  <a:pt x="0" y="1177926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15363818" y="4989801"/>
            <a:ext cx="1134315" cy="1464491"/>
          </a:xfrm>
          <a:custGeom>
            <a:avLst/>
            <a:gdLst/>
            <a:ahLst/>
            <a:cxnLst/>
            <a:rect r="r" b="b" t="t" l="l"/>
            <a:pathLst>
              <a:path h="1464491" w="1134315">
                <a:moveTo>
                  <a:pt x="0" y="0"/>
                </a:moveTo>
                <a:lnTo>
                  <a:pt x="1134315" y="0"/>
                </a:lnTo>
                <a:lnTo>
                  <a:pt x="1134315" y="1464491"/>
                </a:lnTo>
                <a:lnTo>
                  <a:pt x="0" y="1464491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9" id="49"/>
          <p:cNvGrpSpPr/>
          <p:nvPr/>
        </p:nvGrpSpPr>
        <p:grpSpPr>
          <a:xfrm rot="0">
            <a:off x="15808804" y="6896640"/>
            <a:ext cx="244344" cy="87541"/>
            <a:chOff x="0" y="0"/>
            <a:chExt cx="390480" cy="139897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390480" cy="139897"/>
            </a:xfrm>
            <a:custGeom>
              <a:avLst/>
              <a:gdLst/>
              <a:ahLst/>
              <a:cxnLst/>
              <a:rect r="r" b="b" t="t" l="l"/>
              <a:pathLst>
                <a:path h="139897" w="390480">
                  <a:moveTo>
                    <a:pt x="0" y="0"/>
                  </a:moveTo>
                  <a:lnTo>
                    <a:pt x="390480" y="0"/>
                  </a:lnTo>
                  <a:lnTo>
                    <a:pt x="390480" y="139897"/>
                  </a:lnTo>
                  <a:lnTo>
                    <a:pt x="0" y="139897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9525"/>
              <a:ext cx="390480" cy="149422"/>
            </a:xfrm>
            <a:prstGeom prst="rect">
              <a:avLst/>
            </a:prstGeom>
          </p:spPr>
          <p:txBody>
            <a:bodyPr anchor="ctr" rtlCol="false" tIns="13202" lIns="13202" bIns="13202" rIns="13202"/>
            <a:lstStyle/>
            <a:p>
              <a:pPr algn="ctr">
                <a:lnSpc>
                  <a:spcPts val="2440"/>
                </a:lnSpc>
              </a:pPr>
            </a:p>
          </p:txBody>
        </p:sp>
      </p:grpSp>
      <p:sp>
        <p:nvSpPr>
          <p:cNvPr name="Freeform 52" id="52"/>
          <p:cNvSpPr/>
          <p:nvPr/>
        </p:nvSpPr>
        <p:spPr>
          <a:xfrm flipH="false" flipV="false" rot="0">
            <a:off x="13358782" y="8248750"/>
            <a:ext cx="577707" cy="632946"/>
          </a:xfrm>
          <a:custGeom>
            <a:avLst/>
            <a:gdLst/>
            <a:ahLst/>
            <a:cxnLst/>
            <a:rect r="r" b="b" t="t" l="l"/>
            <a:pathLst>
              <a:path h="632946" w="577707">
                <a:moveTo>
                  <a:pt x="0" y="0"/>
                </a:moveTo>
                <a:lnTo>
                  <a:pt x="577707" y="0"/>
                </a:lnTo>
                <a:lnTo>
                  <a:pt x="577707" y="632946"/>
                </a:lnTo>
                <a:lnTo>
                  <a:pt x="0" y="632946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9465543" y="8245309"/>
            <a:ext cx="590969" cy="639829"/>
          </a:xfrm>
          <a:custGeom>
            <a:avLst/>
            <a:gdLst/>
            <a:ahLst/>
            <a:cxnLst/>
            <a:rect r="r" b="b" t="t" l="l"/>
            <a:pathLst>
              <a:path h="639829" w="590969">
                <a:moveTo>
                  <a:pt x="0" y="0"/>
                </a:moveTo>
                <a:lnTo>
                  <a:pt x="590969" y="0"/>
                </a:lnTo>
                <a:lnTo>
                  <a:pt x="590969" y="639829"/>
                </a:lnTo>
                <a:lnTo>
                  <a:pt x="0" y="639829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11403633" y="8272817"/>
            <a:ext cx="608027" cy="584812"/>
          </a:xfrm>
          <a:custGeom>
            <a:avLst/>
            <a:gdLst/>
            <a:ahLst/>
            <a:cxnLst/>
            <a:rect r="r" b="b" t="t" l="l"/>
            <a:pathLst>
              <a:path h="584812" w="608027">
                <a:moveTo>
                  <a:pt x="0" y="0"/>
                </a:moveTo>
                <a:lnTo>
                  <a:pt x="608028" y="0"/>
                </a:lnTo>
                <a:lnTo>
                  <a:pt x="608028" y="584812"/>
                </a:lnTo>
                <a:lnTo>
                  <a:pt x="0" y="584812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15283610" y="7963439"/>
            <a:ext cx="1050387" cy="1203569"/>
          </a:xfrm>
          <a:custGeom>
            <a:avLst/>
            <a:gdLst/>
            <a:ahLst/>
            <a:cxnLst/>
            <a:rect r="r" b="b" t="t" l="l"/>
            <a:pathLst>
              <a:path h="1203569" w="1050387">
                <a:moveTo>
                  <a:pt x="0" y="0"/>
                </a:moveTo>
                <a:lnTo>
                  <a:pt x="1050387" y="0"/>
                </a:lnTo>
                <a:lnTo>
                  <a:pt x="1050387" y="1203569"/>
                </a:lnTo>
                <a:lnTo>
                  <a:pt x="0" y="1203569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021020" y="1055523"/>
            <a:ext cx="6116520" cy="1437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0879"/>
              </a:lnSpc>
              <a:spcBef>
                <a:spcPct val="0"/>
              </a:spcBef>
            </a:pPr>
            <a:r>
              <a:rPr lang="en-US" b="true" sz="8499">
                <a:solidFill>
                  <a:srgbClr val="282828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370076" y="2970707"/>
            <a:ext cx="11857109" cy="6828438"/>
            <a:chOff x="0" y="0"/>
            <a:chExt cx="3122860" cy="179843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22860" cy="1798436"/>
            </a:xfrm>
            <a:custGeom>
              <a:avLst/>
              <a:gdLst/>
              <a:ahLst/>
              <a:cxnLst/>
              <a:rect r="r" b="b" t="t" l="l"/>
              <a:pathLst>
                <a:path h="1798436" w="3122860">
                  <a:moveTo>
                    <a:pt x="18282" y="0"/>
                  </a:moveTo>
                  <a:lnTo>
                    <a:pt x="3104578" y="0"/>
                  </a:lnTo>
                  <a:cubicBezTo>
                    <a:pt x="3114675" y="0"/>
                    <a:pt x="3122860" y="8185"/>
                    <a:pt x="3122860" y="18282"/>
                  </a:cubicBezTo>
                  <a:lnTo>
                    <a:pt x="3122860" y="1780154"/>
                  </a:lnTo>
                  <a:cubicBezTo>
                    <a:pt x="3122860" y="1790251"/>
                    <a:pt x="3114675" y="1798436"/>
                    <a:pt x="3104578" y="1798436"/>
                  </a:cubicBezTo>
                  <a:lnTo>
                    <a:pt x="18282" y="1798436"/>
                  </a:lnTo>
                  <a:cubicBezTo>
                    <a:pt x="8185" y="1798436"/>
                    <a:pt x="0" y="1790251"/>
                    <a:pt x="0" y="1780154"/>
                  </a:cubicBezTo>
                  <a:lnTo>
                    <a:pt x="0" y="18282"/>
                  </a:lnTo>
                  <a:cubicBezTo>
                    <a:pt x="0" y="8185"/>
                    <a:pt x="8185" y="0"/>
                    <a:pt x="18282" y="0"/>
                  </a:cubicBezTo>
                  <a:close/>
                </a:path>
              </a:pathLst>
            </a:custGeom>
            <a:solidFill>
              <a:srgbClr val="FACB65"/>
            </a:solidFill>
            <a:ln w="38100" cap="rnd">
              <a:solidFill>
                <a:srgbClr val="282828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3122860" cy="1807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62025" y="991885"/>
            <a:ext cx="8889224" cy="8303230"/>
            <a:chOff x="0" y="0"/>
            <a:chExt cx="2341195" cy="218685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41195" cy="2186859"/>
            </a:xfrm>
            <a:custGeom>
              <a:avLst/>
              <a:gdLst/>
              <a:ahLst/>
              <a:cxnLst/>
              <a:rect r="r" b="b" t="t" l="l"/>
              <a:pathLst>
                <a:path h="2186859" w="2341195">
                  <a:moveTo>
                    <a:pt x="24386" y="0"/>
                  </a:moveTo>
                  <a:lnTo>
                    <a:pt x="2316809" y="0"/>
                  </a:lnTo>
                  <a:cubicBezTo>
                    <a:pt x="2323276" y="0"/>
                    <a:pt x="2329479" y="2569"/>
                    <a:pt x="2334052" y="7143"/>
                  </a:cubicBezTo>
                  <a:cubicBezTo>
                    <a:pt x="2338626" y="11716"/>
                    <a:pt x="2341195" y="17919"/>
                    <a:pt x="2341195" y="24386"/>
                  </a:cubicBezTo>
                  <a:lnTo>
                    <a:pt x="2341195" y="2162473"/>
                  </a:lnTo>
                  <a:cubicBezTo>
                    <a:pt x="2341195" y="2168940"/>
                    <a:pt x="2338626" y="2175143"/>
                    <a:pt x="2334052" y="2179716"/>
                  </a:cubicBezTo>
                  <a:cubicBezTo>
                    <a:pt x="2329479" y="2184290"/>
                    <a:pt x="2323276" y="2186859"/>
                    <a:pt x="2316809" y="2186859"/>
                  </a:cubicBezTo>
                  <a:lnTo>
                    <a:pt x="24386" y="2186859"/>
                  </a:lnTo>
                  <a:cubicBezTo>
                    <a:pt x="10918" y="2186859"/>
                    <a:pt x="0" y="2175941"/>
                    <a:pt x="0" y="2162473"/>
                  </a:cubicBezTo>
                  <a:lnTo>
                    <a:pt x="0" y="24386"/>
                  </a:lnTo>
                  <a:cubicBezTo>
                    <a:pt x="0" y="10918"/>
                    <a:pt x="10918" y="0"/>
                    <a:pt x="2438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282828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2341195" cy="2196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84132" y="1551396"/>
            <a:ext cx="7980285" cy="7706904"/>
          </a:xfrm>
          <a:custGeom>
            <a:avLst/>
            <a:gdLst/>
            <a:ahLst/>
            <a:cxnLst/>
            <a:rect r="r" b="b" t="t" l="l"/>
            <a:pathLst>
              <a:path h="7706904" w="7980285">
                <a:moveTo>
                  <a:pt x="0" y="0"/>
                </a:moveTo>
                <a:lnTo>
                  <a:pt x="7980285" y="0"/>
                </a:lnTo>
                <a:lnTo>
                  <a:pt x="7980285" y="7706904"/>
                </a:lnTo>
                <a:lnTo>
                  <a:pt x="0" y="77069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40273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1081513" y="3501268"/>
            <a:ext cx="5290180" cy="1044406"/>
            <a:chOff x="0" y="0"/>
            <a:chExt cx="7053573" cy="1392541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114300"/>
              <a:ext cx="1920902" cy="15068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821"/>
                </a:lnSpc>
                <a:spcBef>
                  <a:spcPct val="0"/>
                </a:spcBef>
              </a:pPr>
              <a:r>
                <a:rPr lang="en-US" b="true" sz="6891" spc="482">
                  <a:solidFill>
                    <a:srgbClr val="282828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01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2413372" y="386238"/>
              <a:ext cx="4640201" cy="6391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85"/>
                </a:lnSpc>
              </a:pPr>
              <a:r>
                <a:rPr lang="en-US" b="true" sz="3289">
                  <a:solidFill>
                    <a:srgbClr val="282828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Content Planning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081513" y="5040156"/>
            <a:ext cx="6056028" cy="1044406"/>
            <a:chOff x="0" y="0"/>
            <a:chExt cx="8074704" cy="1392541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114300"/>
              <a:ext cx="1920902" cy="15068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821"/>
                </a:lnSpc>
                <a:spcBef>
                  <a:spcPct val="0"/>
                </a:spcBef>
              </a:pPr>
              <a:r>
                <a:rPr lang="en-US" b="true" sz="6891">
                  <a:solidFill>
                    <a:srgbClr val="282828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02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2413372" y="337968"/>
              <a:ext cx="5661331" cy="6391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85"/>
                </a:lnSpc>
              </a:pPr>
              <a:r>
                <a:rPr lang="en-US" b="true" sz="3289">
                  <a:solidFill>
                    <a:srgbClr val="282828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Visual Creation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021020" y="6579044"/>
            <a:ext cx="6519115" cy="1044406"/>
            <a:chOff x="0" y="0"/>
            <a:chExt cx="8692153" cy="1392541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114300"/>
              <a:ext cx="2082216" cy="15068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821"/>
                </a:lnSpc>
                <a:spcBef>
                  <a:spcPct val="0"/>
                </a:spcBef>
              </a:pPr>
              <a:r>
                <a:rPr lang="en-US" b="true" sz="6891">
                  <a:solidFill>
                    <a:srgbClr val="282828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03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2494029" y="361511"/>
              <a:ext cx="6198124" cy="6391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85"/>
                </a:lnSpc>
              </a:pPr>
              <a:r>
                <a:rPr lang="en-US" b="true" sz="3289">
                  <a:solidFill>
                    <a:srgbClr val="282828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Audience Engagement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081513" y="8117932"/>
            <a:ext cx="5793893" cy="1044406"/>
            <a:chOff x="0" y="0"/>
            <a:chExt cx="7725191" cy="1392541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114300"/>
              <a:ext cx="1920902" cy="15068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821"/>
                </a:lnSpc>
                <a:spcBef>
                  <a:spcPct val="0"/>
                </a:spcBef>
              </a:pPr>
              <a:r>
                <a:rPr lang="en-US" b="true" sz="6891">
                  <a:solidFill>
                    <a:srgbClr val="282828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04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2413372" y="386238"/>
              <a:ext cx="5311818" cy="6391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85"/>
                </a:lnSpc>
              </a:pPr>
              <a:r>
                <a:rPr lang="en-US" b="true" sz="3289">
                  <a:solidFill>
                    <a:srgbClr val="282828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Performance Analysis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07312" y="570426"/>
            <a:ext cx="8989715" cy="9146148"/>
            <a:chOff x="0" y="0"/>
            <a:chExt cx="2367662" cy="24088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7661" cy="2408862"/>
            </a:xfrm>
            <a:custGeom>
              <a:avLst/>
              <a:gdLst/>
              <a:ahLst/>
              <a:cxnLst/>
              <a:rect r="r" b="b" t="t" l="l"/>
              <a:pathLst>
                <a:path h="2408862" w="2367661">
                  <a:moveTo>
                    <a:pt x="24114" y="0"/>
                  </a:moveTo>
                  <a:lnTo>
                    <a:pt x="2343548" y="0"/>
                  </a:lnTo>
                  <a:cubicBezTo>
                    <a:pt x="2356865" y="0"/>
                    <a:pt x="2367661" y="10796"/>
                    <a:pt x="2367661" y="24114"/>
                  </a:cubicBezTo>
                  <a:lnTo>
                    <a:pt x="2367661" y="2384749"/>
                  </a:lnTo>
                  <a:cubicBezTo>
                    <a:pt x="2367661" y="2398066"/>
                    <a:pt x="2356865" y="2408862"/>
                    <a:pt x="2343548" y="2408862"/>
                  </a:cubicBezTo>
                  <a:lnTo>
                    <a:pt x="24114" y="2408862"/>
                  </a:lnTo>
                  <a:cubicBezTo>
                    <a:pt x="10796" y="2408862"/>
                    <a:pt x="0" y="2398066"/>
                    <a:pt x="0" y="2384749"/>
                  </a:cubicBezTo>
                  <a:lnTo>
                    <a:pt x="0" y="24114"/>
                  </a:lnTo>
                  <a:cubicBezTo>
                    <a:pt x="0" y="10796"/>
                    <a:pt x="10796" y="0"/>
                    <a:pt x="241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282828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367662" cy="24183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844724" y="4915410"/>
            <a:ext cx="5714890" cy="1428722"/>
          </a:xfrm>
          <a:custGeom>
            <a:avLst/>
            <a:gdLst/>
            <a:ahLst/>
            <a:cxnLst/>
            <a:rect r="r" b="b" t="t" l="l"/>
            <a:pathLst>
              <a:path h="1428722" w="5714890">
                <a:moveTo>
                  <a:pt x="0" y="0"/>
                </a:moveTo>
                <a:lnTo>
                  <a:pt x="5714890" y="0"/>
                </a:lnTo>
                <a:lnTo>
                  <a:pt x="5714890" y="1428723"/>
                </a:lnTo>
                <a:lnTo>
                  <a:pt x="0" y="14287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02218" y="570426"/>
            <a:ext cx="7084108" cy="9146148"/>
            <a:chOff x="0" y="0"/>
            <a:chExt cx="9445477" cy="1219486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45477" cy="12194864"/>
            </a:xfrm>
            <a:custGeom>
              <a:avLst/>
              <a:gdLst/>
              <a:ahLst/>
              <a:cxnLst/>
              <a:rect r="r" b="b" t="t" l="l"/>
              <a:pathLst>
                <a:path h="12194864" w="9445477">
                  <a:moveTo>
                    <a:pt x="0" y="0"/>
                  </a:moveTo>
                  <a:lnTo>
                    <a:pt x="9445477" y="0"/>
                  </a:lnTo>
                  <a:lnTo>
                    <a:pt x="9445477" y="12194864"/>
                  </a:lnTo>
                  <a:lnTo>
                    <a:pt x="0" y="121948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8" id="8"/>
            <p:cNvGrpSpPr/>
            <p:nvPr/>
          </p:nvGrpSpPr>
          <p:grpSpPr>
            <a:xfrm rot="0">
              <a:off x="4414982" y="1752172"/>
              <a:ext cx="1976803" cy="708227"/>
              <a:chOff x="0" y="0"/>
              <a:chExt cx="390480" cy="139897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390480" cy="139897"/>
              </a:xfrm>
              <a:custGeom>
                <a:avLst/>
                <a:gdLst/>
                <a:ahLst/>
                <a:cxnLst/>
                <a:rect r="r" b="b" t="t" l="l"/>
                <a:pathLst>
                  <a:path h="139897" w="390480">
                    <a:moveTo>
                      <a:pt x="0" y="0"/>
                    </a:moveTo>
                    <a:lnTo>
                      <a:pt x="390480" y="0"/>
                    </a:lnTo>
                    <a:lnTo>
                      <a:pt x="390480" y="139897"/>
                    </a:lnTo>
                    <a:lnTo>
                      <a:pt x="0" y="139897"/>
                    </a:lnTo>
                    <a:close/>
                  </a:path>
                </a:pathLst>
              </a:custGeom>
              <a:solidFill>
                <a:srgbClr val="F5F5F5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9525"/>
                <a:ext cx="390480" cy="14942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40"/>
                  </a:lnSpc>
                </a:pPr>
              </a:p>
            </p:txBody>
          </p:sp>
        </p:grpSp>
      </p:grpSp>
      <p:sp>
        <p:nvSpPr>
          <p:cNvPr name="TextBox 11" id="11"/>
          <p:cNvSpPr txBox="true"/>
          <p:nvPr/>
        </p:nvSpPr>
        <p:spPr>
          <a:xfrm rot="0">
            <a:off x="9844724" y="3131185"/>
            <a:ext cx="5714890" cy="916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742"/>
              </a:lnSpc>
            </a:pPr>
            <a:r>
              <a:rPr lang="en-US" b="true" sz="2511" strike="noStrike" u="none">
                <a:solidFill>
                  <a:srgbClr val="282828"/>
                </a:solidFill>
                <a:latin typeface="Asap Bold"/>
                <a:ea typeface="Asap Bold"/>
                <a:cs typeface="Asap Bold"/>
                <a:sym typeface="Asap Bold"/>
              </a:rPr>
              <a:t>This presentation template is free for everyone to use thanks to the following: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32211" y="828675"/>
            <a:ext cx="7539916" cy="2016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289"/>
              </a:lnSpc>
              <a:spcBef>
                <a:spcPct val="0"/>
              </a:spcBef>
            </a:pPr>
            <a:r>
              <a:rPr lang="en-US" b="true" sz="11945" strike="noStrike" u="none">
                <a:solidFill>
                  <a:srgbClr val="282828"/>
                </a:solidFill>
                <a:latin typeface="Poppins Bold"/>
                <a:ea typeface="Poppins Bold"/>
                <a:cs typeface="Poppins Bold"/>
                <a:sym typeface="Poppins Bold"/>
              </a:rPr>
              <a:t>CREDITS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96707" y="8622687"/>
            <a:ext cx="5010925" cy="450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724"/>
              </a:lnSpc>
              <a:spcBef>
                <a:spcPct val="0"/>
              </a:spcBef>
            </a:pPr>
            <a:r>
              <a:rPr lang="en-US" sz="2499" strike="noStrike" u="none">
                <a:solidFill>
                  <a:srgbClr val="282828"/>
                </a:solidFill>
                <a:latin typeface="Asap"/>
                <a:ea typeface="Asap"/>
                <a:cs typeface="Asap"/>
                <a:sym typeface="Asap"/>
              </a:rPr>
              <a:t>for the photos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96707" y="7641434"/>
            <a:ext cx="5010925" cy="914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474"/>
              </a:lnSpc>
              <a:spcBef>
                <a:spcPct val="0"/>
              </a:spcBef>
            </a:pPr>
            <a:r>
              <a:rPr lang="en-US" b="true" sz="5016" strike="noStrike" u="none">
                <a:solidFill>
                  <a:srgbClr val="282828"/>
                </a:solidFill>
                <a:latin typeface="Asap Bold"/>
                <a:ea typeface="Asap Bold"/>
                <a:cs typeface="Asap Bold"/>
                <a:sym typeface="Asap Bold"/>
              </a:rPr>
              <a:t>Pexels &amp; Pixabay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44724" y="6476209"/>
            <a:ext cx="5714890" cy="450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724"/>
              </a:lnSpc>
              <a:spcBef>
                <a:spcPct val="0"/>
              </a:spcBef>
            </a:pPr>
            <a:r>
              <a:rPr lang="en-US" sz="2499" strike="noStrike" u="none">
                <a:solidFill>
                  <a:srgbClr val="282828"/>
                </a:solidFill>
                <a:latin typeface="Asap"/>
                <a:ea typeface="Asap"/>
                <a:cs typeface="Asap"/>
                <a:sym typeface="Asap"/>
              </a:rPr>
              <a:t>for the presentation template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03500" y="3471166"/>
            <a:ext cx="13210375" cy="4151693"/>
            <a:chOff x="0" y="0"/>
            <a:chExt cx="3479276" cy="10934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79276" cy="1093450"/>
            </a:xfrm>
            <a:custGeom>
              <a:avLst/>
              <a:gdLst/>
              <a:ahLst/>
              <a:cxnLst/>
              <a:rect r="r" b="b" t="t" l="l"/>
              <a:pathLst>
                <a:path h="1093450" w="3479276">
                  <a:moveTo>
                    <a:pt x="16995" y="0"/>
                  </a:moveTo>
                  <a:lnTo>
                    <a:pt x="3462280" y="0"/>
                  </a:lnTo>
                  <a:cubicBezTo>
                    <a:pt x="3471666" y="0"/>
                    <a:pt x="3479276" y="7609"/>
                    <a:pt x="3479276" y="16995"/>
                  </a:cubicBezTo>
                  <a:lnTo>
                    <a:pt x="3479276" y="1076455"/>
                  </a:lnTo>
                  <a:cubicBezTo>
                    <a:pt x="3479276" y="1085841"/>
                    <a:pt x="3471666" y="1093450"/>
                    <a:pt x="3462280" y="1093450"/>
                  </a:cubicBezTo>
                  <a:lnTo>
                    <a:pt x="16995" y="1093450"/>
                  </a:lnTo>
                  <a:cubicBezTo>
                    <a:pt x="7609" y="1093450"/>
                    <a:pt x="0" y="1085841"/>
                    <a:pt x="0" y="1076455"/>
                  </a:cubicBezTo>
                  <a:lnTo>
                    <a:pt x="0" y="16995"/>
                  </a:lnTo>
                  <a:cubicBezTo>
                    <a:pt x="0" y="7609"/>
                    <a:pt x="7609" y="0"/>
                    <a:pt x="16995" y="0"/>
                  </a:cubicBezTo>
                  <a:close/>
                </a:path>
              </a:pathLst>
            </a:custGeom>
            <a:solidFill>
              <a:srgbClr val="01C892"/>
            </a:solidFill>
            <a:ln w="38100" cap="rnd">
              <a:solidFill>
                <a:srgbClr val="282828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3479276" cy="1102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4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587339" y="2299216"/>
            <a:ext cx="13493009" cy="1349300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CB65"/>
            </a:solidFill>
            <a:ln w="38100" cap="sq">
              <a:solidFill>
                <a:srgbClr val="282828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2647419" y="147083"/>
            <a:ext cx="4611881" cy="3171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990"/>
              </a:lnSpc>
            </a:pPr>
            <a:r>
              <a:rPr lang="en-US" b="true" sz="18742">
                <a:solidFill>
                  <a:srgbClr val="282828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94246" y="4333098"/>
            <a:ext cx="6965054" cy="2373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9047"/>
              </a:lnSpc>
            </a:pPr>
            <a:r>
              <a:rPr lang="en-US" b="true" sz="7800">
                <a:solidFill>
                  <a:srgbClr val="282828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 PLANNING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1263512" y="1366975"/>
            <a:ext cx="12469871" cy="10678744"/>
          </a:xfrm>
          <a:custGeom>
            <a:avLst/>
            <a:gdLst/>
            <a:ahLst/>
            <a:cxnLst/>
            <a:rect r="r" b="b" t="t" l="l"/>
            <a:pathLst>
              <a:path h="10678744" w="12469871">
                <a:moveTo>
                  <a:pt x="0" y="0"/>
                </a:moveTo>
                <a:lnTo>
                  <a:pt x="12469871" y="0"/>
                </a:lnTo>
                <a:lnTo>
                  <a:pt x="12469871" y="10678744"/>
                </a:lnTo>
                <a:lnTo>
                  <a:pt x="0" y="10678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15228" y="1906195"/>
            <a:ext cx="10421925" cy="7175007"/>
          </a:xfrm>
          <a:custGeom>
            <a:avLst/>
            <a:gdLst/>
            <a:ahLst/>
            <a:cxnLst/>
            <a:rect r="r" b="b" t="t" l="l"/>
            <a:pathLst>
              <a:path h="7175007" w="10421925">
                <a:moveTo>
                  <a:pt x="0" y="0"/>
                </a:moveTo>
                <a:lnTo>
                  <a:pt x="10421925" y="0"/>
                </a:lnTo>
                <a:lnTo>
                  <a:pt x="10421925" y="7175007"/>
                </a:lnTo>
                <a:lnTo>
                  <a:pt x="0" y="7175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72733"/>
            <a:ext cx="8350871" cy="1437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79"/>
              </a:lnSpc>
              <a:spcBef>
                <a:spcPct val="0"/>
              </a:spcBef>
            </a:pPr>
            <a:r>
              <a:rPr lang="en-US" b="true" sz="8499">
                <a:solidFill>
                  <a:srgbClr val="282828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4721297"/>
            <a:ext cx="7117124" cy="1110742"/>
            <a:chOff x="0" y="0"/>
            <a:chExt cx="9489498" cy="148099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9489498" cy="1480990"/>
              <a:chOff x="0" y="0"/>
              <a:chExt cx="1874469" cy="292541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874469" cy="292541"/>
              </a:xfrm>
              <a:custGeom>
                <a:avLst/>
                <a:gdLst/>
                <a:ahLst/>
                <a:cxnLst/>
                <a:rect r="r" b="b" t="t" l="l"/>
                <a:pathLst>
                  <a:path h="292541" w="1874469">
                    <a:moveTo>
                      <a:pt x="20668" y="0"/>
                    </a:moveTo>
                    <a:lnTo>
                      <a:pt x="1853801" y="0"/>
                    </a:lnTo>
                    <a:cubicBezTo>
                      <a:pt x="1865215" y="0"/>
                      <a:pt x="1874469" y="9253"/>
                      <a:pt x="1874469" y="20668"/>
                    </a:cubicBezTo>
                    <a:lnTo>
                      <a:pt x="1874469" y="271873"/>
                    </a:lnTo>
                    <a:cubicBezTo>
                      <a:pt x="1874469" y="283288"/>
                      <a:pt x="1865215" y="292541"/>
                      <a:pt x="1853801" y="292541"/>
                    </a:cubicBezTo>
                    <a:lnTo>
                      <a:pt x="20668" y="292541"/>
                    </a:lnTo>
                    <a:cubicBezTo>
                      <a:pt x="9253" y="292541"/>
                      <a:pt x="0" y="283288"/>
                      <a:pt x="0" y="271873"/>
                    </a:cubicBezTo>
                    <a:lnTo>
                      <a:pt x="0" y="20668"/>
                    </a:lnTo>
                    <a:cubicBezTo>
                      <a:pt x="0" y="9253"/>
                      <a:pt x="9253" y="0"/>
                      <a:pt x="20668" y="0"/>
                    </a:cubicBezTo>
                    <a:close/>
                  </a:path>
                </a:pathLst>
              </a:custGeom>
              <a:solidFill>
                <a:srgbClr val="FACB65"/>
              </a:solidFill>
              <a:ln w="38100" cap="sq">
                <a:solidFill>
                  <a:srgbClr val="282828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9525"/>
                <a:ext cx="1874469" cy="30206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40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1470722" y="323173"/>
              <a:ext cx="6548055" cy="6758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535"/>
                </a:lnSpc>
              </a:pPr>
              <a:r>
                <a:rPr lang="en-US" b="true" sz="2699">
                  <a:solidFill>
                    <a:srgbClr val="282828"/>
                  </a:solidFill>
                  <a:latin typeface="Asap Semi-Bold"/>
                  <a:ea typeface="Asap Semi-Bold"/>
                  <a:cs typeface="Asap Semi-Bold"/>
                  <a:sym typeface="Asap Semi-Bold"/>
                </a:rPr>
                <a:t>Write an important idea here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6340973"/>
            <a:ext cx="7117124" cy="1110742"/>
            <a:chOff x="0" y="0"/>
            <a:chExt cx="9489498" cy="148099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9489498" cy="1480990"/>
              <a:chOff x="0" y="0"/>
              <a:chExt cx="1874469" cy="29254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874469" cy="292541"/>
              </a:xfrm>
              <a:custGeom>
                <a:avLst/>
                <a:gdLst/>
                <a:ahLst/>
                <a:cxnLst/>
                <a:rect r="r" b="b" t="t" l="l"/>
                <a:pathLst>
                  <a:path h="292541" w="1874469">
                    <a:moveTo>
                      <a:pt x="20668" y="0"/>
                    </a:moveTo>
                    <a:lnTo>
                      <a:pt x="1853801" y="0"/>
                    </a:lnTo>
                    <a:cubicBezTo>
                      <a:pt x="1865215" y="0"/>
                      <a:pt x="1874469" y="9253"/>
                      <a:pt x="1874469" y="20668"/>
                    </a:cubicBezTo>
                    <a:lnTo>
                      <a:pt x="1874469" y="271873"/>
                    </a:lnTo>
                    <a:cubicBezTo>
                      <a:pt x="1874469" y="283288"/>
                      <a:pt x="1865215" y="292541"/>
                      <a:pt x="1853801" y="292541"/>
                    </a:cubicBezTo>
                    <a:lnTo>
                      <a:pt x="20668" y="292541"/>
                    </a:lnTo>
                    <a:cubicBezTo>
                      <a:pt x="9253" y="292541"/>
                      <a:pt x="0" y="283288"/>
                      <a:pt x="0" y="271873"/>
                    </a:cubicBezTo>
                    <a:lnTo>
                      <a:pt x="0" y="20668"/>
                    </a:lnTo>
                    <a:cubicBezTo>
                      <a:pt x="0" y="9253"/>
                      <a:pt x="9253" y="0"/>
                      <a:pt x="206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282828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9525"/>
                <a:ext cx="1874469" cy="30206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40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1470722" y="323173"/>
              <a:ext cx="6548055" cy="6758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535"/>
                </a:lnSpc>
              </a:pPr>
              <a:r>
                <a:rPr lang="en-US" b="true" sz="2699">
                  <a:solidFill>
                    <a:srgbClr val="282828"/>
                  </a:solidFill>
                  <a:latin typeface="Asap Semi-Bold"/>
                  <a:ea typeface="Asap Semi-Bold"/>
                  <a:cs typeface="Asap Semi-Bold"/>
                  <a:sym typeface="Asap Semi-Bold"/>
                </a:rPr>
                <a:t>Write an important idea here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7960650"/>
            <a:ext cx="7117124" cy="1110742"/>
            <a:chOff x="0" y="0"/>
            <a:chExt cx="9489498" cy="148099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9489498" cy="1480990"/>
              <a:chOff x="0" y="0"/>
              <a:chExt cx="1874469" cy="29254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874469" cy="292541"/>
              </a:xfrm>
              <a:custGeom>
                <a:avLst/>
                <a:gdLst/>
                <a:ahLst/>
                <a:cxnLst/>
                <a:rect r="r" b="b" t="t" l="l"/>
                <a:pathLst>
                  <a:path h="292541" w="1874469">
                    <a:moveTo>
                      <a:pt x="20668" y="0"/>
                    </a:moveTo>
                    <a:lnTo>
                      <a:pt x="1853801" y="0"/>
                    </a:lnTo>
                    <a:cubicBezTo>
                      <a:pt x="1865215" y="0"/>
                      <a:pt x="1874469" y="9253"/>
                      <a:pt x="1874469" y="20668"/>
                    </a:cubicBezTo>
                    <a:lnTo>
                      <a:pt x="1874469" y="271873"/>
                    </a:lnTo>
                    <a:cubicBezTo>
                      <a:pt x="1874469" y="283288"/>
                      <a:pt x="1865215" y="292541"/>
                      <a:pt x="1853801" y="292541"/>
                    </a:cubicBezTo>
                    <a:lnTo>
                      <a:pt x="20668" y="292541"/>
                    </a:lnTo>
                    <a:cubicBezTo>
                      <a:pt x="9253" y="292541"/>
                      <a:pt x="0" y="283288"/>
                      <a:pt x="0" y="271873"/>
                    </a:cubicBezTo>
                    <a:lnTo>
                      <a:pt x="0" y="20668"/>
                    </a:lnTo>
                    <a:cubicBezTo>
                      <a:pt x="0" y="9253"/>
                      <a:pt x="9253" y="0"/>
                      <a:pt x="20668" y="0"/>
                    </a:cubicBezTo>
                    <a:close/>
                  </a:path>
                </a:pathLst>
              </a:custGeom>
              <a:solidFill>
                <a:srgbClr val="01C892"/>
              </a:solidFill>
              <a:ln w="38100" cap="sq">
                <a:solidFill>
                  <a:srgbClr val="282828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9525"/>
                <a:ext cx="1874469" cy="30206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40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1470722" y="323173"/>
              <a:ext cx="6548055" cy="6758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535"/>
                </a:lnSpc>
              </a:pPr>
              <a:r>
                <a:rPr lang="en-US" b="true" sz="2699">
                  <a:solidFill>
                    <a:srgbClr val="282828"/>
                  </a:solidFill>
                  <a:latin typeface="Asap Semi-Bold"/>
                  <a:ea typeface="Asap Semi-Bold"/>
                  <a:cs typeface="Asap Semi-Bold"/>
                  <a:sym typeface="Asap Semi-Bold"/>
                </a:rPr>
                <a:t>Write an important idea here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42318" y="2688485"/>
            <a:ext cx="6844771" cy="1431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64"/>
              </a:lnSpc>
            </a:pPr>
            <a:r>
              <a:rPr lang="en-US" sz="2300">
                <a:solidFill>
                  <a:srgbClr val="282828"/>
                </a:solidFill>
                <a:latin typeface="Asap"/>
                <a:ea typeface="Asap"/>
                <a:cs typeface="Asap"/>
                <a:sym typeface="Asap"/>
              </a:rPr>
              <a:t>Highlight the significance of aligning social media content with business goals, target audience interests, and platform best practices.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0922" y="2922398"/>
            <a:ext cx="4562214" cy="6057018"/>
            <a:chOff x="0" y="0"/>
            <a:chExt cx="1201571" cy="15952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01571" cy="1595264"/>
            </a:xfrm>
            <a:custGeom>
              <a:avLst/>
              <a:gdLst/>
              <a:ahLst/>
              <a:cxnLst/>
              <a:rect r="r" b="b" t="t" l="l"/>
              <a:pathLst>
                <a:path h="1595264" w="1201571">
                  <a:moveTo>
                    <a:pt x="86545" y="0"/>
                  </a:moveTo>
                  <a:lnTo>
                    <a:pt x="1115026" y="0"/>
                  </a:lnTo>
                  <a:cubicBezTo>
                    <a:pt x="1162823" y="0"/>
                    <a:pt x="1201571" y="38748"/>
                    <a:pt x="1201571" y="86545"/>
                  </a:cubicBezTo>
                  <a:lnTo>
                    <a:pt x="1201571" y="1508719"/>
                  </a:lnTo>
                  <a:cubicBezTo>
                    <a:pt x="1201571" y="1556516"/>
                    <a:pt x="1162823" y="1595264"/>
                    <a:pt x="1115026" y="1595264"/>
                  </a:cubicBezTo>
                  <a:lnTo>
                    <a:pt x="86545" y="1595264"/>
                  </a:lnTo>
                  <a:cubicBezTo>
                    <a:pt x="38748" y="1595264"/>
                    <a:pt x="0" y="1556516"/>
                    <a:pt x="0" y="1508719"/>
                  </a:cubicBezTo>
                  <a:lnTo>
                    <a:pt x="0" y="86545"/>
                  </a:lnTo>
                  <a:cubicBezTo>
                    <a:pt x="0" y="38748"/>
                    <a:pt x="38748" y="0"/>
                    <a:pt x="86545" y="0"/>
                  </a:cubicBezTo>
                  <a:close/>
                </a:path>
              </a:pathLst>
            </a:custGeom>
            <a:solidFill>
              <a:srgbClr val="EBEBE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201571" cy="1604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862893" y="2922398"/>
            <a:ext cx="4562214" cy="6057018"/>
            <a:chOff x="0" y="0"/>
            <a:chExt cx="1201571" cy="15952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01571" cy="1595264"/>
            </a:xfrm>
            <a:custGeom>
              <a:avLst/>
              <a:gdLst/>
              <a:ahLst/>
              <a:cxnLst/>
              <a:rect r="r" b="b" t="t" l="l"/>
              <a:pathLst>
                <a:path h="1595264" w="1201571">
                  <a:moveTo>
                    <a:pt x="86545" y="0"/>
                  </a:moveTo>
                  <a:lnTo>
                    <a:pt x="1115026" y="0"/>
                  </a:lnTo>
                  <a:cubicBezTo>
                    <a:pt x="1162823" y="0"/>
                    <a:pt x="1201571" y="38748"/>
                    <a:pt x="1201571" y="86545"/>
                  </a:cubicBezTo>
                  <a:lnTo>
                    <a:pt x="1201571" y="1508719"/>
                  </a:lnTo>
                  <a:cubicBezTo>
                    <a:pt x="1201571" y="1556516"/>
                    <a:pt x="1162823" y="1595264"/>
                    <a:pt x="1115026" y="1595264"/>
                  </a:cubicBezTo>
                  <a:lnTo>
                    <a:pt x="86545" y="1595264"/>
                  </a:lnTo>
                  <a:cubicBezTo>
                    <a:pt x="38748" y="1595264"/>
                    <a:pt x="0" y="1556516"/>
                    <a:pt x="0" y="1508719"/>
                  </a:cubicBezTo>
                  <a:lnTo>
                    <a:pt x="0" y="86545"/>
                  </a:lnTo>
                  <a:cubicBezTo>
                    <a:pt x="0" y="38748"/>
                    <a:pt x="38748" y="0"/>
                    <a:pt x="86545" y="0"/>
                  </a:cubicBezTo>
                  <a:close/>
                </a:path>
              </a:pathLst>
            </a:custGeom>
            <a:solidFill>
              <a:srgbClr val="EBEBE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1201571" cy="1604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272832" y="2922398"/>
            <a:ext cx="4562214" cy="6057018"/>
            <a:chOff x="0" y="0"/>
            <a:chExt cx="1201571" cy="15952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01571" cy="1595264"/>
            </a:xfrm>
            <a:custGeom>
              <a:avLst/>
              <a:gdLst/>
              <a:ahLst/>
              <a:cxnLst/>
              <a:rect r="r" b="b" t="t" l="l"/>
              <a:pathLst>
                <a:path h="1595264" w="1201571">
                  <a:moveTo>
                    <a:pt x="86545" y="0"/>
                  </a:moveTo>
                  <a:lnTo>
                    <a:pt x="1115026" y="0"/>
                  </a:lnTo>
                  <a:cubicBezTo>
                    <a:pt x="1162823" y="0"/>
                    <a:pt x="1201571" y="38748"/>
                    <a:pt x="1201571" y="86545"/>
                  </a:cubicBezTo>
                  <a:lnTo>
                    <a:pt x="1201571" y="1508719"/>
                  </a:lnTo>
                  <a:cubicBezTo>
                    <a:pt x="1201571" y="1556516"/>
                    <a:pt x="1162823" y="1595264"/>
                    <a:pt x="1115026" y="1595264"/>
                  </a:cubicBezTo>
                  <a:lnTo>
                    <a:pt x="86545" y="1595264"/>
                  </a:lnTo>
                  <a:cubicBezTo>
                    <a:pt x="38748" y="1595264"/>
                    <a:pt x="0" y="1556516"/>
                    <a:pt x="0" y="1508719"/>
                  </a:cubicBezTo>
                  <a:lnTo>
                    <a:pt x="0" y="86545"/>
                  </a:lnTo>
                  <a:cubicBezTo>
                    <a:pt x="0" y="38748"/>
                    <a:pt x="38748" y="0"/>
                    <a:pt x="86545" y="0"/>
                  </a:cubicBezTo>
                  <a:close/>
                </a:path>
              </a:pathLst>
            </a:custGeom>
            <a:solidFill>
              <a:srgbClr val="EBEBE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1201571" cy="1604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369872" y="3511504"/>
            <a:ext cx="2368135" cy="236813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01C892"/>
            </a:solidFill>
            <a:ln w="38100" cap="sq">
              <a:solidFill>
                <a:srgbClr val="282828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4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959933" y="3511504"/>
            <a:ext cx="2368135" cy="236813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282828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4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425577" y="3511504"/>
            <a:ext cx="2368135" cy="236813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ACB65"/>
            </a:solidFill>
            <a:ln w="38100" cap="sq">
              <a:solidFill>
                <a:srgbClr val="282828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4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8603635" y="4032466"/>
            <a:ext cx="1080730" cy="1184067"/>
          </a:xfrm>
          <a:custGeom>
            <a:avLst/>
            <a:gdLst/>
            <a:ahLst/>
            <a:cxnLst/>
            <a:rect r="r" b="b" t="t" l="l"/>
            <a:pathLst>
              <a:path h="1184067" w="1080730">
                <a:moveTo>
                  <a:pt x="0" y="0"/>
                </a:moveTo>
                <a:lnTo>
                  <a:pt x="1080730" y="0"/>
                </a:lnTo>
                <a:lnTo>
                  <a:pt x="1080730" y="1184068"/>
                </a:lnTo>
                <a:lnTo>
                  <a:pt x="0" y="11840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3056874" y="4244622"/>
            <a:ext cx="1105540" cy="1196943"/>
          </a:xfrm>
          <a:custGeom>
            <a:avLst/>
            <a:gdLst/>
            <a:ahLst/>
            <a:cxnLst/>
            <a:rect r="r" b="b" t="t" l="l"/>
            <a:pathLst>
              <a:path h="1196943" w="1105540">
                <a:moveTo>
                  <a:pt x="0" y="0"/>
                </a:moveTo>
                <a:lnTo>
                  <a:pt x="1105540" y="0"/>
                </a:lnTo>
                <a:lnTo>
                  <a:pt x="1105540" y="1196943"/>
                </a:lnTo>
                <a:lnTo>
                  <a:pt x="0" y="11969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3987902" y="4148561"/>
            <a:ext cx="1137452" cy="1094022"/>
          </a:xfrm>
          <a:custGeom>
            <a:avLst/>
            <a:gdLst/>
            <a:ahLst/>
            <a:cxnLst/>
            <a:rect r="r" b="b" t="t" l="l"/>
            <a:pathLst>
              <a:path h="1094022" w="1137452">
                <a:moveTo>
                  <a:pt x="0" y="0"/>
                </a:moveTo>
                <a:lnTo>
                  <a:pt x="1137451" y="0"/>
                </a:lnTo>
                <a:lnTo>
                  <a:pt x="1137451" y="1094022"/>
                </a:lnTo>
                <a:lnTo>
                  <a:pt x="0" y="10940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2899184" y="6221828"/>
            <a:ext cx="1665690" cy="540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35"/>
              </a:lnSpc>
              <a:spcBef>
                <a:spcPct val="0"/>
              </a:spcBef>
            </a:pPr>
            <a:r>
              <a:rPr lang="en-US" b="true" sz="2699" strike="noStrike" u="none">
                <a:solidFill>
                  <a:srgbClr val="282828"/>
                </a:solidFill>
                <a:latin typeface="Asap Semi-Bold"/>
                <a:ea typeface="Asap Semi-Bold"/>
                <a:cs typeface="Asap Semi-Bold"/>
                <a:sym typeface="Asap Semi-Bold"/>
              </a:rPr>
              <a:t>Research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087212" y="6221828"/>
            <a:ext cx="2113577" cy="540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35"/>
              </a:lnSpc>
              <a:spcBef>
                <a:spcPct val="0"/>
              </a:spcBef>
            </a:pPr>
            <a:r>
              <a:rPr lang="en-US" b="true" sz="2699" strike="noStrike" u="none">
                <a:solidFill>
                  <a:srgbClr val="282828"/>
                </a:solidFill>
                <a:latin typeface="Asap Semi-Bold"/>
                <a:ea typeface="Asap Semi-Bold"/>
                <a:cs typeface="Asap Semi-Bold"/>
                <a:sym typeface="Asap Semi-Bold"/>
              </a:rPr>
              <a:t>Ideation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497150" y="6221828"/>
            <a:ext cx="2113577" cy="540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35"/>
              </a:lnSpc>
              <a:spcBef>
                <a:spcPct val="0"/>
              </a:spcBef>
            </a:pPr>
            <a:r>
              <a:rPr lang="en-US" b="true" sz="2699" strike="noStrike" u="none">
                <a:solidFill>
                  <a:srgbClr val="282828"/>
                </a:solidFill>
                <a:latin typeface="Asap Semi-Bold"/>
                <a:ea typeface="Asap Semi-Bold"/>
                <a:cs typeface="Asap Semi-Bold"/>
                <a:sym typeface="Asap Semi-Bold"/>
              </a:rPr>
              <a:t>Scheduling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258558" y="660816"/>
            <a:ext cx="11770884" cy="1437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79"/>
              </a:lnSpc>
              <a:spcBef>
                <a:spcPct val="0"/>
              </a:spcBef>
            </a:pPr>
            <a:r>
              <a:rPr lang="en-US" b="true" sz="8499">
                <a:solidFill>
                  <a:srgbClr val="282828"/>
                </a:solidFill>
                <a:latin typeface="Poppins Bold"/>
                <a:ea typeface="Poppins Bold"/>
                <a:cs typeface="Poppins Bold"/>
                <a:sym typeface="Poppins Bold"/>
              </a:rPr>
              <a:t>PLANNING CONTENT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829234" y="7017312"/>
            <a:ext cx="3805591" cy="1363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000">
                <a:solidFill>
                  <a:srgbClr val="282828"/>
                </a:solidFill>
                <a:latin typeface="Asap"/>
                <a:ea typeface="Asap"/>
                <a:cs typeface="Asap"/>
                <a:sym typeface="Asap"/>
              </a:rPr>
              <a:t>Lorem ipsum dolor sit amet, consectetur adipiscing elit, sed do eiusmod tempor incididunt ut labore et dolore magna aliqua.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241204" y="7017312"/>
            <a:ext cx="3805591" cy="1363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000">
                <a:solidFill>
                  <a:srgbClr val="282828"/>
                </a:solidFill>
                <a:latin typeface="Asap"/>
                <a:ea typeface="Asap"/>
                <a:cs typeface="Asap"/>
                <a:sym typeface="Asap"/>
              </a:rPr>
              <a:t>Lorem ipsum dolor sit amet, consectetur adipiscing elit, sed do eiusmod tempor incididunt ut labore et dolore magna aliqua.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653832" y="7017312"/>
            <a:ext cx="3805591" cy="1363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000">
                <a:solidFill>
                  <a:srgbClr val="282828"/>
                </a:solidFill>
                <a:latin typeface="Asap"/>
                <a:ea typeface="Asap"/>
                <a:cs typeface="Asap"/>
                <a:sym typeface="Asap"/>
              </a:rPr>
              <a:t>Lorem ipsum dolor sit amet, consectetur adipiscing elit, sed do eiusmod tempor incididunt ut labore et dolore magna aliqua.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17415" y="3467689"/>
            <a:ext cx="13210375" cy="4151693"/>
            <a:chOff x="0" y="0"/>
            <a:chExt cx="3479276" cy="10934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79276" cy="1093450"/>
            </a:xfrm>
            <a:custGeom>
              <a:avLst/>
              <a:gdLst/>
              <a:ahLst/>
              <a:cxnLst/>
              <a:rect r="r" b="b" t="t" l="l"/>
              <a:pathLst>
                <a:path h="1093450" w="3479276">
                  <a:moveTo>
                    <a:pt x="16995" y="0"/>
                  </a:moveTo>
                  <a:lnTo>
                    <a:pt x="3462280" y="0"/>
                  </a:lnTo>
                  <a:cubicBezTo>
                    <a:pt x="3471666" y="0"/>
                    <a:pt x="3479276" y="7609"/>
                    <a:pt x="3479276" y="16995"/>
                  </a:cubicBezTo>
                  <a:lnTo>
                    <a:pt x="3479276" y="1076455"/>
                  </a:lnTo>
                  <a:cubicBezTo>
                    <a:pt x="3479276" y="1085841"/>
                    <a:pt x="3471666" y="1093450"/>
                    <a:pt x="3462280" y="1093450"/>
                  </a:cubicBezTo>
                  <a:lnTo>
                    <a:pt x="16995" y="1093450"/>
                  </a:lnTo>
                  <a:cubicBezTo>
                    <a:pt x="7609" y="1093450"/>
                    <a:pt x="0" y="1085841"/>
                    <a:pt x="0" y="1076455"/>
                  </a:cubicBezTo>
                  <a:lnTo>
                    <a:pt x="0" y="16995"/>
                  </a:lnTo>
                  <a:cubicBezTo>
                    <a:pt x="0" y="7609"/>
                    <a:pt x="7609" y="0"/>
                    <a:pt x="16995" y="0"/>
                  </a:cubicBezTo>
                  <a:close/>
                </a:path>
              </a:pathLst>
            </a:custGeom>
            <a:solidFill>
              <a:srgbClr val="01C892"/>
            </a:solidFill>
            <a:ln w="38100" cap="rnd">
              <a:solidFill>
                <a:srgbClr val="282828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3479276" cy="1102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4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4333098"/>
            <a:ext cx="6965054" cy="2373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47"/>
              </a:lnSpc>
            </a:pPr>
            <a:r>
              <a:rPr lang="en-US" b="true" sz="7800">
                <a:solidFill>
                  <a:srgbClr val="282828"/>
                </a:solidFill>
                <a:latin typeface="Poppins Bold"/>
                <a:ea typeface="Poppins Bold"/>
                <a:cs typeface="Poppins Bold"/>
                <a:sym typeface="Poppins Bold"/>
              </a:rPr>
              <a:t>VISUAL CREATION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600950" y="2299216"/>
            <a:ext cx="13493009" cy="1349300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CB65"/>
            </a:solidFill>
            <a:ln w="38100" cap="sq">
              <a:solidFill>
                <a:srgbClr val="282828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561561" y="302221"/>
            <a:ext cx="10827801" cy="14045496"/>
          </a:xfrm>
          <a:custGeom>
            <a:avLst/>
            <a:gdLst/>
            <a:ahLst/>
            <a:cxnLst/>
            <a:rect r="r" b="b" t="t" l="l"/>
            <a:pathLst>
              <a:path h="14045496" w="10827801">
                <a:moveTo>
                  <a:pt x="0" y="0"/>
                </a:moveTo>
                <a:lnTo>
                  <a:pt x="10827801" y="0"/>
                </a:lnTo>
                <a:lnTo>
                  <a:pt x="10827801" y="14045496"/>
                </a:lnTo>
                <a:lnTo>
                  <a:pt x="0" y="14045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53171" y="147083"/>
            <a:ext cx="4611881" cy="3171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990"/>
              </a:lnSpc>
            </a:pPr>
            <a:r>
              <a:rPr lang="en-US" b="true" sz="18742">
                <a:solidFill>
                  <a:srgbClr val="282828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0129" y="5103211"/>
            <a:ext cx="7973815" cy="5183789"/>
            <a:chOff x="0" y="0"/>
            <a:chExt cx="2100100" cy="13652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00100" cy="1365278"/>
            </a:xfrm>
            <a:custGeom>
              <a:avLst/>
              <a:gdLst/>
              <a:ahLst/>
              <a:cxnLst/>
              <a:rect r="r" b="b" t="t" l="l"/>
              <a:pathLst>
                <a:path h="1365278" w="2100100">
                  <a:moveTo>
                    <a:pt x="0" y="0"/>
                  </a:moveTo>
                  <a:lnTo>
                    <a:pt x="2100100" y="0"/>
                  </a:lnTo>
                  <a:lnTo>
                    <a:pt x="2100100" y="1365278"/>
                  </a:lnTo>
                  <a:lnTo>
                    <a:pt x="0" y="1365278"/>
                  </a:lnTo>
                  <a:close/>
                </a:path>
              </a:pathLst>
            </a:custGeom>
            <a:solidFill>
              <a:srgbClr val="28282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100100" cy="13748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5143500"/>
            <a:ext cx="7775636" cy="5143500"/>
            <a:chOff x="0" y="0"/>
            <a:chExt cx="10367515" cy="685800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388" r="0" b="388"/>
            <a:stretch>
              <a:fillRect/>
            </a:stretch>
          </p:blipFill>
          <p:spPr>
            <a:xfrm flipH="false" flipV="false">
              <a:off x="0" y="0"/>
              <a:ext cx="10367515" cy="6858000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9376799" y="2549722"/>
            <a:ext cx="6272216" cy="7111965"/>
            <a:chOff x="0" y="0"/>
            <a:chExt cx="1651942" cy="18731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51942" cy="1873110"/>
            </a:xfrm>
            <a:custGeom>
              <a:avLst/>
              <a:gdLst/>
              <a:ahLst/>
              <a:cxnLst/>
              <a:rect r="r" b="b" t="t" l="l"/>
              <a:pathLst>
                <a:path h="1873110" w="1651942">
                  <a:moveTo>
                    <a:pt x="0" y="0"/>
                  </a:moveTo>
                  <a:lnTo>
                    <a:pt x="1651942" y="0"/>
                  </a:lnTo>
                  <a:lnTo>
                    <a:pt x="1651942" y="1873110"/>
                  </a:lnTo>
                  <a:lnTo>
                    <a:pt x="0" y="1873110"/>
                  </a:lnTo>
                  <a:close/>
                </a:path>
              </a:pathLst>
            </a:custGeom>
            <a:solidFill>
              <a:srgbClr val="28282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1651942" cy="18826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418115" y="2592897"/>
            <a:ext cx="6189585" cy="7025614"/>
            <a:chOff x="0" y="0"/>
            <a:chExt cx="8252780" cy="9367486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3"/>
            <a:srcRect l="0" t="12269" r="0" b="12058"/>
            <a:stretch>
              <a:fillRect/>
            </a:stretch>
          </p:blipFill>
          <p:spPr>
            <a:xfrm flipH="false" flipV="false">
              <a:off x="0" y="0"/>
              <a:ext cx="8252780" cy="9367486"/>
            </a:xfrm>
            <a:prstGeom prst="rect">
              <a:avLst/>
            </a:prstGeom>
          </p:spPr>
        </p:pic>
      </p:grpSp>
      <p:sp>
        <p:nvSpPr>
          <p:cNvPr name="Freeform 12" id="12"/>
          <p:cNvSpPr/>
          <p:nvPr/>
        </p:nvSpPr>
        <p:spPr>
          <a:xfrm flipH="false" flipV="false" rot="-1269909">
            <a:off x="15200745" y="-187659"/>
            <a:ext cx="6710986" cy="7689671"/>
          </a:xfrm>
          <a:custGeom>
            <a:avLst/>
            <a:gdLst/>
            <a:ahLst/>
            <a:cxnLst/>
            <a:rect r="r" b="b" t="t" l="l"/>
            <a:pathLst>
              <a:path h="7689671" w="6710986">
                <a:moveTo>
                  <a:pt x="0" y="0"/>
                </a:moveTo>
                <a:lnTo>
                  <a:pt x="6710985" y="0"/>
                </a:lnTo>
                <a:lnTo>
                  <a:pt x="6710985" y="7689671"/>
                </a:lnTo>
                <a:lnTo>
                  <a:pt x="0" y="76896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742023" y="2994237"/>
            <a:ext cx="7287645" cy="1230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60"/>
              </a:lnSpc>
            </a:pPr>
            <a:r>
              <a:rPr lang="en-US" sz="2000">
                <a:solidFill>
                  <a:srgbClr val="282828"/>
                </a:solidFill>
                <a:latin typeface="Asap"/>
                <a:ea typeface="Asap"/>
                <a:cs typeface="Asap"/>
                <a:sym typeface="Asap"/>
              </a:rPr>
              <a:t>Creating visually appealing social media content is crucial for engaging audiences and effectively conveying brand messages. High-quality images, graphics, and videos capture attention.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42023" y="660816"/>
            <a:ext cx="11770884" cy="1437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79"/>
              </a:lnSpc>
              <a:spcBef>
                <a:spcPct val="0"/>
              </a:spcBef>
            </a:pPr>
            <a:r>
              <a:rPr lang="en-US" b="true" sz="8499">
                <a:solidFill>
                  <a:srgbClr val="282828"/>
                </a:solidFill>
                <a:latin typeface="Poppins Bold"/>
                <a:ea typeface="Poppins Bold"/>
                <a:cs typeface="Poppins Bold"/>
                <a:sym typeface="Poppins Bold"/>
              </a:rPr>
              <a:t>VISUAL CREATION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6810002" y="4713577"/>
            <a:ext cx="1646052" cy="1518134"/>
          </a:xfrm>
          <a:custGeom>
            <a:avLst/>
            <a:gdLst/>
            <a:ahLst/>
            <a:cxnLst/>
            <a:rect r="r" b="b" t="t" l="l"/>
            <a:pathLst>
              <a:path h="1518134" w="1646052">
                <a:moveTo>
                  <a:pt x="0" y="0"/>
                </a:moveTo>
                <a:lnTo>
                  <a:pt x="1646053" y="0"/>
                </a:lnTo>
                <a:lnTo>
                  <a:pt x="1646053" y="1518134"/>
                </a:lnTo>
                <a:lnTo>
                  <a:pt x="0" y="15181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10488" t="0" r="-312291" b="-571116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58558" y="660816"/>
            <a:ext cx="11770884" cy="1437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79"/>
              </a:lnSpc>
              <a:spcBef>
                <a:spcPct val="0"/>
              </a:spcBef>
            </a:pPr>
            <a:r>
              <a:rPr lang="en-US" b="true" sz="8499">
                <a:solidFill>
                  <a:srgbClr val="282828"/>
                </a:solidFill>
                <a:latin typeface="Poppins Bold"/>
                <a:ea typeface="Poppins Bold"/>
                <a:cs typeface="Poppins Bold"/>
                <a:sym typeface="Poppins Bold"/>
              </a:rPr>
              <a:t>REVIEW &amp; EDITING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884271" y="2705360"/>
            <a:ext cx="3274531" cy="540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35"/>
              </a:lnSpc>
              <a:spcBef>
                <a:spcPct val="0"/>
              </a:spcBef>
            </a:pPr>
            <a:r>
              <a:rPr lang="en-US" b="true" sz="2699">
                <a:solidFill>
                  <a:srgbClr val="282828"/>
                </a:solidFill>
                <a:latin typeface="Asap Semi-Bold"/>
                <a:ea typeface="Asap Semi-Bold"/>
                <a:cs typeface="Asap Semi-Bold"/>
                <a:sym typeface="Asap Semi-Bold"/>
              </a:rPr>
              <a:t>Content Evaluation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884271" y="5220649"/>
            <a:ext cx="3805591" cy="540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35"/>
              </a:lnSpc>
              <a:spcBef>
                <a:spcPct val="0"/>
              </a:spcBef>
            </a:pPr>
            <a:r>
              <a:rPr lang="en-US" b="true" sz="2699">
                <a:solidFill>
                  <a:srgbClr val="282828"/>
                </a:solidFill>
                <a:latin typeface="Asap Semi-Bold"/>
                <a:ea typeface="Asap Semi-Bold"/>
                <a:cs typeface="Asap Semi-Bold"/>
                <a:sym typeface="Asap Semi-Bold"/>
              </a:rPr>
              <a:t>Grammar &amp; Style Check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884271" y="7735938"/>
            <a:ext cx="3805591" cy="540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35"/>
              </a:lnSpc>
              <a:spcBef>
                <a:spcPct val="0"/>
              </a:spcBef>
            </a:pPr>
            <a:r>
              <a:rPr lang="en-US" b="true" sz="2699">
                <a:solidFill>
                  <a:srgbClr val="282828"/>
                </a:solidFill>
                <a:latin typeface="Asap Semi-Bold"/>
                <a:ea typeface="Asap Semi-Bold"/>
                <a:cs typeface="Asap Semi-Bold"/>
                <a:sym typeface="Asap Semi-Bold"/>
              </a:rPr>
              <a:t>Feedback Incorporation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884271" y="3374152"/>
            <a:ext cx="3805591" cy="1072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000">
                <a:solidFill>
                  <a:srgbClr val="282828"/>
                </a:solidFill>
                <a:latin typeface="Asap"/>
                <a:ea typeface="Asap"/>
                <a:cs typeface="Asap"/>
                <a:sym typeface="Asap"/>
              </a:rPr>
              <a:t>Assess the quality, relevance, and accuracy of the content before publishing.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884271" y="5889441"/>
            <a:ext cx="3805591" cy="1072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000">
                <a:solidFill>
                  <a:srgbClr val="282828"/>
                </a:solidFill>
                <a:latin typeface="Asap"/>
                <a:ea typeface="Asap"/>
                <a:cs typeface="Asap"/>
                <a:sym typeface="Asap"/>
              </a:rPr>
              <a:t>Review for spelling, grammar, and consistency in writing style to maintain professionalism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884271" y="8404730"/>
            <a:ext cx="3805591" cy="1072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000">
                <a:solidFill>
                  <a:srgbClr val="282828"/>
                </a:solidFill>
                <a:latin typeface="Asap"/>
                <a:ea typeface="Asap"/>
                <a:cs typeface="Asap"/>
                <a:sym typeface="Asap"/>
              </a:rPr>
              <a:t>Incorporate feedback from stakeholders or peers to refine and improve content quality.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29438" y="3086100"/>
            <a:ext cx="7614562" cy="8260373"/>
          </a:xfrm>
          <a:custGeom>
            <a:avLst/>
            <a:gdLst/>
            <a:ahLst/>
            <a:cxnLst/>
            <a:rect r="r" b="b" t="t" l="l"/>
            <a:pathLst>
              <a:path h="8260373" w="7614562">
                <a:moveTo>
                  <a:pt x="0" y="0"/>
                </a:moveTo>
                <a:lnTo>
                  <a:pt x="7614562" y="0"/>
                </a:lnTo>
                <a:lnTo>
                  <a:pt x="7614562" y="8260373"/>
                </a:lnTo>
                <a:lnTo>
                  <a:pt x="0" y="8260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727361" y="2692828"/>
            <a:ext cx="1638269" cy="163826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ACB65"/>
            </a:solidFill>
            <a:ln w="38100" cap="sq">
              <a:solidFill>
                <a:srgbClr val="282828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4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727361" y="5208117"/>
            <a:ext cx="1638269" cy="163826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282828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4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727361" y="7722686"/>
            <a:ext cx="1638269" cy="1638269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01C892"/>
            </a:solidFill>
            <a:ln w="38100" cap="sq">
              <a:solidFill>
                <a:srgbClr val="282828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4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974809" y="2990850"/>
            <a:ext cx="1077690" cy="946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57"/>
              </a:lnSpc>
              <a:spcBef>
                <a:spcPct val="0"/>
              </a:spcBef>
            </a:pPr>
            <a:r>
              <a:rPr lang="en-US" b="true" sz="5591">
                <a:solidFill>
                  <a:srgbClr val="282828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974809" y="5506139"/>
            <a:ext cx="1077690" cy="946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57"/>
              </a:lnSpc>
              <a:spcBef>
                <a:spcPct val="0"/>
              </a:spcBef>
            </a:pPr>
            <a:r>
              <a:rPr lang="en-US" b="true" sz="5591">
                <a:solidFill>
                  <a:srgbClr val="282828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974809" y="8020708"/>
            <a:ext cx="1077690" cy="946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57"/>
              </a:lnSpc>
              <a:spcBef>
                <a:spcPct val="0"/>
              </a:spcBef>
            </a:pPr>
            <a:r>
              <a:rPr lang="en-US" b="true" sz="5591">
                <a:solidFill>
                  <a:srgbClr val="282828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32535" y="488369"/>
            <a:ext cx="8517839" cy="2871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730"/>
              </a:lnSpc>
              <a:spcBef>
                <a:spcPct val="0"/>
              </a:spcBef>
            </a:pPr>
            <a:r>
              <a:rPr lang="en-US" b="true" sz="16977">
                <a:solidFill>
                  <a:srgbClr val="282828"/>
                </a:solidFill>
                <a:latin typeface="Poppins Bold"/>
                <a:ea typeface="Poppins Bold"/>
                <a:cs typeface="Poppins Bold"/>
                <a:sym typeface="Poppins Bold"/>
              </a:rPr>
              <a:t>123,456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94439" y="3360193"/>
            <a:ext cx="12077126" cy="726434"/>
            <a:chOff x="0" y="0"/>
            <a:chExt cx="6756486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756485" cy="406400"/>
            </a:xfrm>
            <a:custGeom>
              <a:avLst/>
              <a:gdLst/>
              <a:ahLst/>
              <a:cxnLst/>
              <a:rect r="r" b="b" t="t" l="l"/>
              <a:pathLst>
                <a:path h="406400" w="6756485">
                  <a:moveTo>
                    <a:pt x="6553285" y="0"/>
                  </a:moveTo>
                  <a:cubicBezTo>
                    <a:pt x="6665510" y="0"/>
                    <a:pt x="6756485" y="90976"/>
                    <a:pt x="6756485" y="203200"/>
                  </a:cubicBezTo>
                  <a:cubicBezTo>
                    <a:pt x="6756485" y="315424"/>
                    <a:pt x="6665510" y="406400"/>
                    <a:pt x="65532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1C892"/>
            </a:solidFill>
            <a:ln w="38100" cap="sq">
              <a:solidFill>
                <a:srgbClr val="282828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6756486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3"/>
                </a:lnSpc>
              </a:pPr>
              <a:r>
                <a:rPr lang="en-US" b="true" sz="2699">
                  <a:solidFill>
                    <a:srgbClr val="282828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Use bold and eye-catching typography to emphasize the milestone number.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991701" y="1403598"/>
            <a:ext cx="11105799" cy="11417177"/>
          </a:xfrm>
          <a:custGeom>
            <a:avLst/>
            <a:gdLst/>
            <a:ahLst/>
            <a:cxnLst/>
            <a:rect r="r" b="b" t="t" l="l"/>
            <a:pathLst>
              <a:path h="11417177" w="11105799">
                <a:moveTo>
                  <a:pt x="0" y="0"/>
                </a:moveTo>
                <a:lnTo>
                  <a:pt x="11105799" y="0"/>
                </a:lnTo>
                <a:lnTo>
                  <a:pt x="11105799" y="11417176"/>
                </a:lnTo>
                <a:lnTo>
                  <a:pt x="0" y="1141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706854" y="5587379"/>
            <a:ext cx="4671449" cy="2535678"/>
            <a:chOff x="0" y="0"/>
            <a:chExt cx="6228598" cy="338090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372381" cy="2663897"/>
            </a:xfrm>
            <a:custGeom>
              <a:avLst/>
              <a:gdLst/>
              <a:ahLst/>
              <a:cxnLst/>
              <a:rect r="r" b="b" t="t" l="l"/>
              <a:pathLst>
                <a:path h="2663897" w="4372381">
                  <a:moveTo>
                    <a:pt x="0" y="0"/>
                  </a:moveTo>
                  <a:lnTo>
                    <a:pt x="4372381" y="0"/>
                  </a:lnTo>
                  <a:lnTo>
                    <a:pt x="4372381" y="2663897"/>
                  </a:lnTo>
                  <a:lnTo>
                    <a:pt x="0" y="2663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37778" t="0" r="-72565" b="-560755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true" flipV="false" rot="0">
              <a:off x="2516164" y="1721716"/>
              <a:ext cx="3712434" cy="1659188"/>
            </a:xfrm>
            <a:custGeom>
              <a:avLst/>
              <a:gdLst/>
              <a:ahLst/>
              <a:cxnLst/>
              <a:rect r="r" b="b" t="t" l="l"/>
              <a:pathLst>
                <a:path h="1659188" w="3712434">
                  <a:moveTo>
                    <a:pt x="3712434" y="0"/>
                  </a:moveTo>
                  <a:lnTo>
                    <a:pt x="0" y="0"/>
                  </a:lnTo>
                  <a:lnTo>
                    <a:pt x="0" y="1659188"/>
                  </a:lnTo>
                  <a:lnTo>
                    <a:pt x="3712434" y="1659188"/>
                  </a:lnTo>
                  <a:lnTo>
                    <a:pt x="3712434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303462" t="-115551" r="-39073" b="-549583"/>
              </a:stretch>
            </a:blip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DAGnU5iRjbo</dc:identifier>
  <dcterms:modified xsi:type="dcterms:W3CDTF">2011-08-01T06:04:30Z</dcterms:modified>
  <cp:revision>1</cp:revision>
  <dc:title>Copy of Simple Illustrative Design Inspiration for Social Media</dc:title>
</cp:coreProperties>
</file>